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8"/>
  </p:handoutMasterIdLst>
  <p:sldIdLst>
    <p:sldId id="256" r:id="rId5"/>
    <p:sldId id="257" r:id="rId6"/>
    <p:sldId id="259" r:id="rId7"/>
    <p:sldId id="272" r:id="rId8"/>
    <p:sldId id="274" r:id="rId9"/>
    <p:sldId id="258" r:id="rId10"/>
    <p:sldId id="260" r:id="rId11"/>
    <p:sldId id="261" r:id="rId12"/>
    <p:sldId id="262" r:id="rId13"/>
    <p:sldId id="273" r:id="rId14"/>
    <p:sldId id="263" r:id="rId15"/>
    <p:sldId id="264" r:id="rId16"/>
    <p:sldId id="265" r:id="rId17"/>
    <p:sldId id="266" r:id="rId18"/>
    <p:sldId id="278" r:id="rId19"/>
    <p:sldId id="267" r:id="rId20"/>
    <p:sldId id="277" r:id="rId21"/>
    <p:sldId id="269" r:id="rId22"/>
    <p:sldId id="276" r:id="rId23"/>
    <p:sldId id="268" r:id="rId24"/>
    <p:sldId id="271" r:id="rId25"/>
    <p:sldId id="275" r:id="rId26"/>
    <p:sldId id="27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B560B-AF27-4DF8-8AED-09B6D96E2CEB}" v="12" dt="2022-09-07T18:48:45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, Joshua D CPT USARMY NG NGB (USA)" userId="S::joshua.d.carr9.mil@army.mil::2e9f0243-cfe8-4a7c-920e-05ee084fdc30" providerId="AD" clId="Web-{C5EB560B-AF27-4DF8-8AED-09B6D96E2CEB}"/>
    <pc:docChg chg="modSld">
      <pc:chgData name="Carr, Joshua D CPT USARMY NG NGB (USA)" userId="S::joshua.d.carr9.mil@army.mil::2e9f0243-cfe8-4a7c-920e-05ee084fdc30" providerId="AD" clId="Web-{C5EB560B-AF27-4DF8-8AED-09B6D96E2CEB}" dt="2022-09-07T18:48:45.667" v="11"/>
      <pc:docMkLst>
        <pc:docMk/>
      </pc:docMkLst>
      <pc:sldChg chg="addSp modSp">
        <pc:chgData name="Carr, Joshua D CPT USARMY NG NGB (USA)" userId="S::joshua.d.carr9.mil@army.mil::2e9f0243-cfe8-4a7c-920e-05ee084fdc30" providerId="AD" clId="Web-{C5EB560B-AF27-4DF8-8AED-09B6D96E2CEB}" dt="2022-09-07T18:48:45.667" v="11"/>
        <pc:sldMkLst>
          <pc:docMk/>
          <pc:sldMk cId="2717053331" sldId="256"/>
        </pc:sldMkLst>
        <pc:spChg chg="mod">
          <ac:chgData name="Carr, Joshua D CPT USARMY NG NGB (USA)" userId="S::joshua.d.carr9.mil@army.mil::2e9f0243-cfe8-4a7c-920e-05ee084fdc30" providerId="AD" clId="Web-{C5EB560B-AF27-4DF8-8AED-09B6D96E2CEB}" dt="2022-09-07T18:48:43.214" v="10" actId="20577"/>
          <ac:spMkLst>
            <pc:docMk/>
            <pc:sldMk cId="2717053331" sldId="256"/>
            <ac:spMk id="3" creationId="{00000000-0000-0000-0000-000000000000}"/>
          </ac:spMkLst>
        </pc:spChg>
        <pc:spChg chg="add">
          <ac:chgData name="Carr, Joshua D CPT USARMY NG NGB (USA)" userId="S::joshua.d.carr9.mil@army.mil::2e9f0243-cfe8-4a7c-920e-05ee084fdc30" providerId="AD" clId="Web-{C5EB560B-AF27-4DF8-8AED-09B6D96E2CEB}" dt="2022-09-07T18:48:45.667" v="11"/>
          <ac:spMkLst>
            <pc:docMk/>
            <pc:sldMk cId="2717053331" sldId="256"/>
            <ac:spMk id="5" creationId="{AD2DF77E-D808-0AC9-4B9C-569CD5269F24}"/>
          </ac:spMkLst>
        </pc:spChg>
      </pc:sldChg>
    </pc:docChg>
  </pc:docChgLst>
  <pc:docChgLst>
    <pc:chgData name="Carr, Joshua D CPT USARMY NG NGB (USA)" userId="2e9f0243-cfe8-4a7c-920e-05ee084fdc30" providerId="ADAL" clId="{9B8D5712-4EC5-4AE5-87EF-14F65B22EB83}"/>
    <pc:docChg chg="custSel modSld modMainMaster">
      <pc:chgData name="Carr, Joshua D CPT USARMY NG NGB (USA)" userId="2e9f0243-cfe8-4a7c-920e-05ee084fdc30" providerId="ADAL" clId="{9B8D5712-4EC5-4AE5-87EF-14F65B22EB83}" dt="2022-09-07T18:51:06.435" v="20" actId="20577"/>
      <pc:docMkLst>
        <pc:docMk/>
      </pc:docMkLst>
      <pc:sldChg chg="delSp modSp mod">
        <pc:chgData name="Carr, Joshua D CPT USARMY NG NGB (USA)" userId="2e9f0243-cfe8-4a7c-920e-05ee084fdc30" providerId="ADAL" clId="{9B8D5712-4EC5-4AE5-87EF-14F65B22EB83}" dt="2022-09-07T18:50:32.654" v="11" actId="20577"/>
        <pc:sldMkLst>
          <pc:docMk/>
          <pc:sldMk cId="2717053331" sldId="256"/>
        </pc:sldMkLst>
        <pc:spChg chg="mod">
          <ac:chgData name="Carr, Joshua D CPT USARMY NG NGB (USA)" userId="2e9f0243-cfe8-4a7c-920e-05ee084fdc30" providerId="ADAL" clId="{9B8D5712-4EC5-4AE5-87EF-14F65B22EB83}" dt="2022-09-07T18:50:32.654" v="11" actId="20577"/>
          <ac:spMkLst>
            <pc:docMk/>
            <pc:sldMk cId="2717053331" sldId="256"/>
            <ac:spMk id="4" creationId="{00000000-0000-0000-0000-000000000000}"/>
          </ac:spMkLst>
        </pc:spChg>
        <pc:spChg chg="del">
          <ac:chgData name="Carr, Joshua D CPT USARMY NG NGB (USA)" userId="2e9f0243-cfe8-4a7c-920e-05ee084fdc30" providerId="ADAL" clId="{9B8D5712-4EC5-4AE5-87EF-14F65B22EB83}" dt="2022-09-07T18:49:33.551" v="0" actId="478"/>
          <ac:spMkLst>
            <pc:docMk/>
            <pc:sldMk cId="2717053331" sldId="256"/>
            <ac:spMk id="5" creationId="{AD2DF77E-D808-0AC9-4B9C-569CD5269F24}"/>
          </ac:spMkLst>
        </pc:spChg>
      </pc:sldChg>
      <pc:sldChg chg="modSp mod">
        <pc:chgData name="Carr, Joshua D CPT USARMY NG NGB (USA)" userId="2e9f0243-cfe8-4a7c-920e-05ee084fdc30" providerId="ADAL" clId="{9B8D5712-4EC5-4AE5-87EF-14F65B22EB83}" dt="2022-09-07T18:51:06.435" v="20" actId="20577"/>
        <pc:sldMkLst>
          <pc:docMk/>
          <pc:sldMk cId="1761529420" sldId="257"/>
        </pc:sldMkLst>
        <pc:spChg chg="mod">
          <ac:chgData name="Carr, Joshua D CPT USARMY NG NGB (USA)" userId="2e9f0243-cfe8-4a7c-920e-05ee084fdc30" providerId="ADAL" clId="{9B8D5712-4EC5-4AE5-87EF-14F65B22EB83}" dt="2022-09-07T18:51:06.435" v="20" actId="20577"/>
          <ac:spMkLst>
            <pc:docMk/>
            <pc:sldMk cId="1761529420" sldId="257"/>
            <ac:spMk id="2" creationId="{00000000-0000-0000-0000-000000000000}"/>
          </ac:spMkLst>
        </pc:spChg>
        <pc:spChg chg="mod">
          <ac:chgData name="Carr, Joshua D CPT USARMY NG NGB (USA)" userId="2e9f0243-cfe8-4a7c-920e-05ee084fdc30" providerId="ADAL" clId="{9B8D5712-4EC5-4AE5-87EF-14F65B22EB83}" dt="2022-09-07T18:50:46.040" v="12" actId="20577"/>
          <ac:spMkLst>
            <pc:docMk/>
            <pc:sldMk cId="1761529420" sldId="257"/>
            <ac:spMk id="30" creationId="{00000000-0000-0000-0000-000000000000}"/>
          </ac:spMkLst>
        </pc:spChg>
      </pc:sldChg>
      <pc:sldChg chg="modSp mod">
        <pc:chgData name="Carr, Joshua D CPT USARMY NG NGB (USA)" userId="2e9f0243-cfe8-4a7c-920e-05ee084fdc30" providerId="ADAL" clId="{9B8D5712-4EC5-4AE5-87EF-14F65B22EB83}" dt="2022-09-07T18:50:58.787" v="16" actId="20577"/>
        <pc:sldMkLst>
          <pc:docMk/>
          <pc:sldMk cId="3289704" sldId="259"/>
        </pc:sldMkLst>
        <pc:spChg chg="mod">
          <ac:chgData name="Carr, Joshua D CPT USARMY NG NGB (USA)" userId="2e9f0243-cfe8-4a7c-920e-05ee084fdc30" providerId="ADAL" clId="{9B8D5712-4EC5-4AE5-87EF-14F65B22EB83}" dt="2022-09-07T18:50:58.787" v="16" actId="20577"/>
          <ac:spMkLst>
            <pc:docMk/>
            <pc:sldMk cId="3289704" sldId="259"/>
            <ac:spMk id="2" creationId="{00000000-0000-0000-0000-000000000000}"/>
          </ac:spMkLst>
        </pc:spChg>
      </pc:sldChg>
      <pc:sldMasterChg chg="delSp mod">
        <pc:chgData name="Carr, Joshua D CPT USARMY NG NGB (USA)" userId="2e9f0243-cfe8-4a7c-920e-05ee084fdc30" providerId="ADAL" clId="{9B8D5712-4EC5-4AE5-87EF-14F65B22EB83}" dt="2022-09-07T18:50:20.003" v="2" actId="478"/>
        <pc:sldMasterMkLst>
          <pc:docMk/>
          <pc:sldMasterMk cId="4016073252" sldId="2147483660"/>
        </pc:sldMasterMkLst>
        <pc:picChg chg="del">
          <ac:chgData name="Carr, Joshua D CPT USARMY NG NGB (USA)" userId="2e9f0243-cfe8-4a7c-920e-05ee084fdc30" providerId="ADAL" clId="{9B8D5712-4EC5-4AE5-87EF-14F65B22EB83}" dt="2022-09-07T18:50:20.003" v="2" actId="478"/>
          <ac:picMkLst>
            <pc:docMk/>
            <pc:sldMasterMk cId="4016073252" sldId="2147483660"/>
            <ac:picMk id="8" creationId="{00000000-0000-0000-0000-000000000000}"/>
          </ac:picMkLst>
        </pc:picChg>
        <pc:picChg chg="del">
          <ac:chgData name="Carr, Joshua D CPT USARMY NG NGB (USA)" userId="2e9f0243-cfe8-4a7c-920e-05ee084fdc30" providerId="ADAL" clId="{9B8D5712-4EC5-4AE5-87EF-14F65B22EB83}" dt="2022-09-07T18:50:12.614" v="1" actId="478"/>
          <ac:picMkLst>
            <pc:docMk/>
            <pc:sldMasterMk cId="4016073252" sldId="2147483660"/>
            <ac:picMk id="9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719F5-C762-4342-87E2-77DA9707D49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60D0-C298-4B49-8DF7-FA637B713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79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9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6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7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6831"/>
            <a:ext cx="7886700" cy="581358"/>
          </a:xfrm>
        </p:spPr>
        <p:txBody>
          <a:bodyPr>
            <a:noAutofit/>
          </a:bodyPr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5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4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9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9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2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5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8EC8C-63D2-4BBA-B849-DD9D576E046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64AC8-1221-4BB8-B682-D006B1444B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3269494" y="6471369"/>
            <a:ext cx="2605013" cy="187549"/>
          </a:xfrm>
          <a:prstGeom prst="rect">
            <a:avLst/>
          </a:prstGeom>
          <a:solidFill>
            <a:schemeClr val="folHlink"/>
          </a:solidFill>
          <a:ln w="28575">
            <a:noFill/>
            <a:miter lim="800000"/>
            <a:headEnd/>
            <a:tailEnd/>
          </a:ln>
          <a:effectLst/>
        </p:spPr>
        <p:txBody>
          <a:bodyPr lIns="67941" tIns="33971" rIns="67941" bIns="33971">
            <a:spAutoFit/>
          </a:bodyPr>
          <a:lstStyle/>
          <a:p>
            <a:pPr algn="ctr" defTabSz="679530" eaLnBrk="0" hangingPunct="0">
              <a:defRPr/>
            </a:pPr>
            <a:r>
              <a:rPr lang="en-US" sz="773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//UNCLASSIFIED//</a:t>
            </a:r>
          </a:p>
        </p:txBody>
      </p:sp>
    </p:spTree>
    <p:extLst>
      <p:ext uri="{BB962C8B-B14F-4D97-AF65-F5344CB8AC3E}">
        <p14:creationId xmlns:p14="http://schemas.microsoft.com/office/powerpoint/2010/main" val="401607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tms.army.mil/DTMS/TaskModule/TaskDetails.aspx?tguid=df43eb91-6c36-4250-92bc-7120a11d84cc" TargetMode="External"/><Relationship Id="rId2" Type="http://schemas.openxmlformats.org/officeDocument/2006/relationships/hyperlink" Target="https://dtms.army.mil/DTMS/TaskModule/TaskDetails.aspx?tguid=a7f54e5c-47aa-436c-b23b-ef19306074c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tms.army.mil/DTMS/TaskModule/TaskDetails.aspx?tguid=34ba495d-21d9-4895-b749-8ebcf4b27961" TargetMode="External"/><Relationship Id="rId5" Type="http://schemas.openxmlformats.org/officeDocument/2006/relationships/hyperlink" Target="https://dtms.army.mil/DTMS/TaskModule/TaskDetails.aspx?tguid=0dba931c-5c68-4dc6-9df6-a3cd51a4c616" TargetMode="External"/><Relationship Id="rId4" Type="http://schemas.openxmlformats.org/officeDocument/2006/relationships/hyperlink" Target="https://dtms.army.mil/DTMS/TaskModule/TaskDetails.aspx?tguid=26b3e2c5-c690-4b41-aff9-dfebb9937039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BCO Company </a:t>
            </a:r>
            <a:br>
              <a:rPr lang="en-US" dirty="0"/>
            </a:br>
            <a:r>
              <a:rPr lang="en-US" dirty="0"/>
              <a:t>Running Estimates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i="1"/>
              <a:t>Commander: CPT Example  </a:t>
            </a:r>
            <a:endParaRPr lang="en-US" i="1" dirty="0"/>
          </a:p>
          <a:p>
            <a:r>
              <a:rPr lang="en-US" i="1"/>
              <a:t>First Sergeant:  1SG Example</a:t>
            </a:r>
            <a:endParaRPr lang="en-US" i="1">
              <a:cs typeface="Calibri"/>
            </a:endParaRPr>
          </a:p>
          <a:p>
            <a:r>
              <a:rPr lang="en-US" i="1"/>
              <a:t>Readiness NCO: SFC Example</a:t>
            </a:r>
            <a:endParaRPr lang="en-US" i="1">
              <a:cs typeface="Calibri" panose="020F0502020204030204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6594" y="693738"/>
            <a:ext cx="8230811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470" tIns="36236" rIns="72470" bIns="36236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/>
              <a:t>UNIT (ABN) 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-342900" y="6215314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rgbClr val="898989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C777DC5-0319-4787-8E7E-A5D00EA35A11}" type="datetime1">
              <a:rPr lang="en-US" altLang="en-US" sz="1050" b="0"/>
              <a:pPr>
                <a:defRPr/>
              </a:pPr>
              <a:t>9/7/2022</a:t>
            </a:fld>
            <a:endParaRPr lang="en-US" altLang="en-US" sz="1050" b="0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7322958" y="6240882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rgbClr val="898989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BB4102C-823D-4534-8D90-900A83626297}" type="slidenum">
              <a:rPr lang="en-US" altLang="en-US" sz="1050"/>
              <a:pPr>
                <a:defRPr/>
              </a:pPr>
              <a:t>1</a:t>
            </a:fld>
            <a:endParaRPr lang="en-US" altLang="en-US" sz="1050"/>
          </a:p>
        </p:txBody>
      </p:sp>
    </p:spTree>
    <p:extLst>
      <p:ext uri="{BB962C8B-B14F-4D97-AF65-F5344CB8AC3E}">
        <p14:creationId xmlns:p14="http://schemas.microsoft.com/office/powerpoint/2010/main" val="2717053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Following IDT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6025"/>
            <a:ext cx="7886700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CONOPS DUE NLT: </a:t>
            </a:r>
          </a:p>
          <a:p>
            <a:r>
              <a:rPr lang="en-US" dirty="0">
                <a:solidFill>
                  <a:srgbClr val="FF0000"/>
                </a:solidFill>
              </a:rPr>
              <a:t>SLIDES DUE NLT: </a:t>
            </a:r>
          </a:p>
          <a:p>
            <a:r>
              <a:rPr lang="en-US" dirty="0"/>
              <a:t>Company Synch ON: </a:t>
            </a:r>
          </a:p>
          <a:p>
            <a:r>
              <a:rPr lang="en-US" dirty="0"/>
              <a:t>Synch Matrix Published ON: </a:t>
            </a:r>
          </a:p>
          <a:p>
            <a:r>
              <a:rPr lang="en-US" dirty="0"/>
              <a:t>Order Published ON: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0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BCO Retention</a:t>
            </a:r>
            <a:br>
              <a:rPr lang="en-US" dirty="0"/>
            </a:br>
            <a:r>
              <a:rPr lang="en-US" dirty="0"/>
              <a:t>1SG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07395"/>
              </p:ext>
            </p:extLst>
          </p:nvPr>
        </p:nvGraphicFramePr>
        <p:xfrm>
          <a:off x="197992" y="1770265"/>
          <a:ext cx="8315325" cy="95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2068">
                  <a:extLst>
                    <a:ext uri="{9D8B030D-6E8A-4147-A177-3AD203B41FA5}">
                      <a16:colId xmlns:a16="http://schemas.microsoft.com/office/drawing/2014/main" val="772507205"/>
                    </a:ext>
                  </a:extLst>
                </a:gridCol>
                <a:gridCol w="818952">
                  <a:extLst>
                    <a:ext uri="{9D8B030D-6E8A-4147-A177-3AD203B41FA5}">
                      <a16:colId xmlns:a16="http://schemas.microsoft.com/office/drawing/2014/main" val="3074512471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3769239022"/>
                    </a:ext>
                  </a:extLst>
                </a:gridCol>
                <a:gridCol w="1183921">
                  <a:extLst>
                    <a:ext uri="{9D8B030D-6E8A-4147-A177-3AD203B41FA5}">
                      <a16:colId xmlns:a16="http://schemas.microsoft.com/office/drawing/2014/main" val="1141040396"/>
                    </a:ext>
                  </a:extLst>
                </a:gridCol>
                <a:gridCol w="3941317">
                  <a:extLst>
                    <a:ext uri="{9D8B030D-6E8A-4147-A177-3AD203B41FA5}">
                      <a16:colId xmlns:a16="http://schemas.microsoft.com/office/drawing/2014/main" val="753952095"/>
                    </a:ext>
                  </a:extLst>
                </a:gridCol>
              </a:tblGrid>
              <a:tr h="2380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30 / 60 / 90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966040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Name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ETS Date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Days to </a:t>
                      </a:r>
                      <a:r>
                        <a:rPr lang="en-US" sz="1000" b="1" baseline="0" dirty="0"/>
                        <a:t>ETS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Last Counseled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Intentions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58037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none" strike="noStrike" dirty="0">
                          <a:effectLst/>
                        </a:rPr>
                        <a:t>Example</a:t>
                      </a:r>
                      <a:endParaRPr lang="en-US" sz="1000" dirty="0"/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none" strike="noStrike" dirty="0">
                          <a:effectLst/>
                        </a:rPr>
                        <a:t>DATE</a:t>
                      </a:r>
                      <a:endParaRPr lang="en-US" sz="1000" dirty="0"/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dirty="0"/>
                        <a:t>##</a:t>
                      </a:r>
                      <a:endParaRPr lang="en-US" sz="1000" dirty="0"/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dirty="0"/>
                        <a:t>Unknown</a:t>
                      </a:r>
                      <a:endParaRPr lang="en-US" sz="1000" dirty="0"/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dirty="0"/>
                        <a:t>Not Extending</a:t>
                      </a:r>
                      <a:endParaRPr lang="en-US" sz="1000" dirty="0"/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50595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296266"/>
                  </a:ext>
                </a:extLst>
              </a:tr>
            </a:tbl>
          </a:graphicData>
        </a:graphic>
      </p:graphicFrame>
      <p:sp>
        <p:nvSpPr>
          <p:cNvPr id="10" name="Text Placeholder 2"/>
          <p:cNvSpPr txBox="1">
            <a:spLocks/>
          </p:cNvSpPr>
          <p:nvPr/>
        </p:nvSpPr>
        <p:spPr>
          <a:xfrm>
            <a:off x="4985368" y="2853134"/>
            <a:ext cx="3091830" cy="17290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b="1" dirty="0"/>
              <a:t># Extensions YTD</a:t>
            </a:r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100" b="1" dirty="0"/>
              <a:t>#/#     # = BDE FY Goal</a:t>
            </a:r>
            <a:endParaRPr lang="en-US" sz="1050" b="1" dirty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endParaRPr lang="en-US" sz="21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381258"/>
              </p:ext>
            </p:extLst>
          </p:nvPr>
        </p:nvGraphicFramePr>
        <p:xfrm>
          <a:off x="197992" y="2853135"/>
          <a:ext cx="4374008" cy="33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2068">
                  <a:extLst>
                    <a:ext uri="{9D8B030D-6E8A-4147-A177-3AD203B41FA5}">
                      <a16:colId xmlns:a16="http://schemas.microsoft.com/office/drawing/2014/main" val="772507205"/>
                    </a:ext>
                  </a:extLst>
                </a:gridCol>
                <a:gridCol w="818952">
                  <a:extLst>
                    <a:ext uri="{9D8B030D-6E8A-4147-A177-3AD203B41FA5}">
                      <a16:colId xmlns:a16="http://schemas.microsoft.com/office/drawing/2014/main" val="3074512471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3769239022"/>
                    </a:ext>
                  </a:extLst>
                </a:gridCol>
                <a:gridCol w="1183921">
                  <a:extLst>
                    <a:ext uri="{9D8B030D-6E8A-4147-A177-3AD203B41FA5}">
                      <a16:colId xmlns:a16="http://schemas.microsoft.com/office/drawing/2014/main" val="1141040396"/>
                    </a:ext>
                  </a:extLst>
                </a:gridCol>
              </a:tblGrid>
              <a:tr h="2380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Total</a:t>
                      </a:r>
                      <a:r>
                        <a:rPr lang="en-US" sz="1000" b="1" baseline="0" dirty="0"/>
                        <a:t> Within 2 Years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966040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Name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PLT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>
                          <a:latin typeface="+mn-lt"/>
                        </a:rPr>
                        <a:t>Contract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/>
                        <a:t>Last Counseled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58037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none" strike="noStrike" dirty="0">
                          <a:effectLst/>
                        </a:rPr>
                        <a:t>Example</a:t>
                      </a:r>
                      <a:endParaRPr lang="en-US" sz="1000" dirty="0"/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none" strike="noStrike" dirty="0">
                          <a:effectLst/>
                        </a:rPr>
                        <a:t>DATE</a:t>
                      </a:r>
                      <a:endParaRPr lang="en-US" sz="1000" dirty="0"/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dirty="0"/>
                        <a:t>##</a:t>
                      </a:r>
                      <a:endParaRPr lang="en-US" sz="1000" dirty="0"/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dirty="0"/>
                        <a:t>Unknown</a:t>
                      </a:r>
                      <a:endParaRPr lang="en-US" sz="1000" dirty="0"/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50595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296266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093979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328316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28204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547359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190764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267682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710500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078107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63571"/>
                  </a:ext>
                </a:extLst>
              </a:tr>
              <a:tr h="238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buNone/>
                        <a:tabLst/>
                        <a:defRPr/>
                      </a:pPr>
                      <a:endParaRPr lang="en-US" sz="800" baseline="0" dirty="0">
                        <a:latin typeface="+mn-lt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29065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0786" y="669899"/>
            <a:ext cx="187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 </a:t>
            </a:r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75474"/>
              </p:ext>
            </p:extLst>
          </p:nvPr>
        </p:nvGraphicFramePr>
        <p:xfrm>
          <a:off x="2510732" y="724995"/>
          <a:ext cx="20612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374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</a:tblGrid>
              <a:tr h="21291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Extended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275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Evaluations</a:t>
            </a:r>
            <a:br>
              <a:rPr lang="en-US" dirty="0"/>
            </a:br>
            <a:r>
              <a:rPr lang="en-US" dirty="0"/>
              <a:t>1SG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673244"/>
              </p:ext>
            </p:extLst>
          </p:nvPr>
        </p:nvGraphicFramePr>
        <p:xfrm>
          <a:off x="850787" y="1674026"/>
          <a:ext cx="7603559" cy="2966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906">
                  <a:extLst>
                    <a:ext uri="{9D8B030D-6E8A-4147-A177-3AD203B41FA5}">
                      <a16:colId xmlns:a16="http://schemas.microsoft.com/office/drawing/2014/main" val="3907294924"/>
                    </a:ext>
                  </a:extLst>
                </a:gridCol>
                <a:gridCol w="779906">
                  <a:extLst>
                    <a:ext uri="{9D8B030D-6E8A-4147-A177-3AD203B41FA5}">
                      <a16:colId xmlns:a16="http://schemas.microsoft.com/office/drawing/2014/main" val="3115444261"/>
                    </a:ext>
                  </a:extLst>
                </a:gridCol>
                <a:gridCol w="568334">
                  <a:extLst>
                    <a:ext uri="{9D8B030D-6E8A-4147-A177-3AD203B41FA5}">
                      <a16:colId xmlns:a16="http://schemas.microsoft.com/office/drawing/2014/main" val="3314459410"/>
                    </a:ext>
                  </a:extLst>
                </a:gridCol>
                <a:gridCol w="629225">
                  <a:extLst>
                    <a:ext uri="{9D8B030D-6E8A-4147-A177-3AD203B41FA5}">
                      <a16:colId xmlns:a16="http://schemas.microsoft.com/office/drawing/2014/main" val="1207348234"/>
                    </a:ext>
                  </a:extLst>
                </a:gridCol>
                <a:gridCol w="500674">
                  <a:extLst>
                    <a:ext uri="{9D8B030D-6E8A-4147-A177-3AD203B41FA5}">
                      <a16:colId xmlns:a16="http://schemas.microsoft.com/office/drawing/2014/main" val="1426276722"/>
                    </a:ext>
                  </a:extLst>
                </a:gridCol>
                <a:gridCol w="771308">
                  <a:extLst>
                    <a:ext uri="{9D8B030D-6E8A-4147-A177-3AD203B41FA5}">
                      <a16:colId xmlns:a16="http://schemas.microsoft.com/office/drawing/2014/main" val="4105072259"/>
                    </a:ext>
                  </a:extLst>
                </a:gridCol>
                <a:gridCol w="798371">
                  <a:extLst>
                    <a:ext uri="{9D8B030D-6E8A-4147-A177-3AD203B41FA5}">
                      <a16:colId xmlns:a16="http://schemas.microsoft.com/office/drawing/2014/main" val="3629866805"/>
                    </a:ext>
                  </a:extLst>
                </a:gridCol>
                <a:gridCol w="872795">
                  <a:extLst>
                    <a:ext uri="{9D8B030D-6E8A-4147-A177-3AD203B41FA5}">
                      <a16:colId xmlns:a16="http://schemas.microsoft.com/office/drawing/2014/main" val="1094710992"/>
                    </a:ext>
                  </a:extLst>
                </a:gridCol>
                <a:gridCol w="866031">
                  <a:extLst>
                    <a:ext uri="{9D8B030D-6E8A-4147-A177-3AD203B41FA5}">
                      <a16:colId xmlns:a16="http://schemas.microsoft.com/office/drawing/2014/main" val="1492513777"/>
                    </a:ext>
                  </a:extLst>
                </a:gridCol>
                <a:gridCol w="1037009">
                  <a:extLst>
                    <a:ext uri="{9D8B030D-6E8A-4147-A177-3AD203B41FA5}">
                      <a16:colId xmlns:a16="http://schemas.microsoft.com/office/drawing/2014/main" val="1113496838"/>
                    </a:ext>
                  </a:extLst>
                </a:gridCol>
              </a:tblGrid>
              <a:tr h="205138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NCOERS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212966"/>
                  </a:ext>
                </a:extLst>
              </a:tr>
              <a:tr h="42115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Name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PLT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Thru Date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Sup</a:t>
                      </a:r>
                      <a:r>
                        <a:rPr lang="en-US" sz="1100" b="1" baseline="0" dirty="0"/>
                        <a:t> </a:t>
                      </a:r>
                      <a:r>
                        <a:rPr lang="en-US" sz="1100" b="1" dirty="0"/>
                        <a:t>Form</a:t>
                      </a:r>
                      <a:r>
                        <a:rPr lang="en-US" sz="1100" b="1" baseline="0" dirty="0"/>
                        <a:t> (Y/N)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Shell (Y/N)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Rater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Senior Rater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Reviewer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SM Signature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Comments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16516"/>
                  </a:ext>
                </a:extLst>
              </a:tr>
              <a:tr h="30360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Example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1PLT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20210416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Y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Carr (Signed)</a:t>
                      </a: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York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/>
                        <a:t>(Signed)</a:t>
                      </a: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 err="1"/>
                        <a:t>Dukovic</a:t>
                      </a:r>
                      <a:endParaRPr lang="en-US" sz="900" dirty="0"/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(Unsigned)</a:t>
                      </a: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 err="1"/>
                        <a:t>Eichler</a:t>
                      </a:r>
                      <a:endParaRPr lang="en-US" sz="9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/>
                        <a:t>(Unsigned)</a:t>
                      </a: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Missing Sigs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11228261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04300237"/>
                  </a:ext>
                </a:extLst>
              </a:tr>
              <a:tr h="26101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193916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6628611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13233928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60237107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40505418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7244329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0786" y="669899"/>
            <a:ext cx="187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 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83721"/>
              </p:ext>
            </p:extLst>
          </p:nvPr>
        </p:nvGraphicFramePr>
        <p:xfrm>
          <a:off x="2510732" y="724995"/>
          <a:ext cx="556646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725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944724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944724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944724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944724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1291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Evals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12917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8244"/>
              </p:ext>
            </p:extLst>
          </p:nvPr>
        </p:nvGraphicFramePr>
        <p:xfrm>
          <a:off x="850786" y="4709949"/>
          <a:ext cx="7603559" cy="1670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906">
                  <a:extLst>
                    <a:ext uri="{9D8B030D-6E8A-4147-A177-3AD203B41FA5}">
                      <a16:colId xmlns:a16="http://schemas.microsoft.com/office/drawing/2014/main" val="3907294924"/>
                    </a:ext>
                  </a:extLst>
                </a:gridCol>
                <a:gridCol w="779906">
                  <a:extLst>
                    <a:ext uri="{9D8B030D-6E8A-4147-A177-3AD203B41FA5}">
                      <a16:colId xmlns:a16="http://schemas.microsoft.com/office/drawing/2014/main" val="3115444261"/>
                    </a:ext>
                  </a:extLst>
                </a:gridCol>
                <a:gridCol w="568334">
                  <a:extLst>
                    <a:ext uri="{9D8B030D-6E8A-4147-A177-3AD203B41FA5}">
                      <a16:colId xmlns:a16="http://schemas.microsoft.com/office/drawing/2014/main" val="3314459410"/>
                    </a:ext>
                  </a:extLst>
                </a:gridCol>
                <a:gridCol w="629225">
                  <a:extLst>
                    <a:ext uri="{9D8B030D-6E8A-4147-A177-3AD203B41FA5}">
                      <a16:colId xmlns:a16="http://schemas.microsoft.com/office/drawing/2014/main" val="1207348234"/>
                    </a:ext>
                  </a:extLst>
                </a:gridCol>
                <a:gridCol w="500674">
                  <a:extLst>
                    <a:ext uri="{9D8B030D-6E8A-4147-A177-3AD203B41FA5}">
                      <a16:colId xmlns:a16="http://schemas.microsoft.com/office/drawing/2014/main" val="1426276722"/>
                    </a:ext>
                  </a:extLst>
                </a:gridCol>
                <a:gridCol w="771308">
                  <a:extLst>
                    <a:ext uri="{9D8B030D-6E8A-4147-A177-3AD203B41FA5}">
                      <a16:colId xmlns:a16="http://schemas.microsoft.com/office/drawing/2014/main" val="4105072259"/>
                    </a:ext>
                  </a:extLst>
                </a:gridCol>
                <a:gridCol w="798371">
                  <a:extLst>
                    <a:ext uri="{9D8B030D-6E8A-4147-A177-3AD203B41FA5}">
                      <a16:colId xmlns:a16="http://schemas.microsoft.com/office/drawing/2014/main" val="3629866805"/>
                    </a:ext>
                  </a:extLst>
                </a:gridCol>
                <a:gridCol w="872795">
                  <a:extLst>
                    <a:ext uri="{9D8B030D-6E8A-4147-A177-3AD203B41FA5}">
                      <a16:colId xmlns:a16="http://schemas.microsoft.com/office/drawing/2014/main" val="1094710992"/>
                    </a:ext>
                  </a:extLst>
                </a:gridCol>
                <a:gridCol w="866031">
                  <a:extLst>
                    <a:ext uri="{9D8B030D-6E8A-4147-A177-3AD203B41FA5}">
                      <a16:colId xmlns:a16="http://schemas.microsoft.com/office/drawing/2014/main" val="1492513777"/>
                    </a:ext>
                  </a:extLst>
                </a:gridCol>
                <a:gridCol w="1037009">
                  <a:extLst>
                    <a:ext uri="{9D8B030D-6E8A-4147-A177-3AD203B41FA5}">
                      <a16:colId xmlns:a16="http://schemas.microsoft.com/office/drawing/2014/main" val="1113496838"/>
                    </a:ext>
                  </a:extLst>
                </a:gridCol>
              </a:tblGrid>
              <a:tr h="205138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OERS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212966"/>
                  </a:ext>
                </a:extLst>
              </a:tr>
              <a:tr h="42115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Name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PLT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Thru Date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Sup</a:t>
                      </a:r>
                      <a:r>
                        <a:rPr lang="en-US" sz="1100" b="1" baseline="0" dirty="0"/>
                        <a:t> </a:t>
                      </a:r>
                      <a:r>
                        <a:rPr lang="en-US" sz="1100" b="1" dirty="0"/>
                        <a:t>Form</a:t>
                      </a:r>
                      <a:r>
                        <a:rPr lang="en-US" sz="1100" b="1" baseline="0" dirty="0"/>
                        <a:t> (Y/N)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Shell (Y/N)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Rater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Senior Rater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Reviewer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SM Signature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Comments</a:t>
                      </a:r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16516"/>
                  </a:ext>
                </a:extLst>
              </a:tr>
              <a:tr h="30360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Example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1PLT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20210416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Y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Carr (Signed)</a:t>
                      </a: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York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/>
                        <a:t>(Signed)</a:t>
                      </a: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 err="1"/>
                        <a:t>Dukovic</a:t>
                      </a:r>
                      <a:endParaRPr lang="en-US" sz="900" dirty="0"/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(Unsigned)</a:t>
                      </a: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 err="1"/>
                        <a:t>Eichler</a:t>
                      </a:r>
                      <a:endParaRPr lang="en-US" sz="9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/>
                        <a:t>(Unsigned)</a:t>
                      </a: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Missing Sigs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11228261"/>
                  </a:ext>
                </a:extLst>
              </a:tr>
              <a:tr h="25917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04300237"/>
                  </a:ext>
                </a:extLst>
              </a:tr>
              <a:tr h="26101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19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420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Clearances</a:t>
            </a:r>
            <a:br>
              <a:rPr lang="en-US" dirty="0"/>
            </a:br>
            <a:r>
              <a:rPr lang="en-US" dirty="0"/>
              <a:t>Readiness NCO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66700" y="5005364"/>
            <a:ext cx="8610600" cy="582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MTOE Required Security Clearance (E5+): ##</a:t>
            </a:r>
          </a:p>
          <a:p>
            <a:r>
              <a:rPr lang="en-US" dirty="0"/>
              <a:t>Current: ##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78089"/>
              </p:ext>
            </p:extLst>
          </p:nvPr>
        </p:nvGraphicFramePr>
        <p:xfrm>
          <a:off x="304798" y="2170724"/>
          <a:ext cx="8610600" cy="2834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27992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670342044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5369169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2095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UPCOMING RENEWALS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650387"/>
                  </a:ext>
                </a:extLst>
              </a:tr>
              <a:tr h="120952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Name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Clearance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Expiration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Status/Action Required/Comments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+mn-lt"/>
                        </a:rPr>
                        <a:t>Last,</a:t>
                      </a:r>
                      <a:r>
                        <a:rPr lang="en-US" sz="1100" baseline="0" dirty="0">
                          <a:latin typeface="+mn-lt"/>
                        </a:rPr>
                        <a:t> First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DATE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Fill out</a:t>
                      </a:r>
                      <a:r>
                        <a:rPr lang="en-US" sz="1000" baseline="0" dirty="0"/>
                        <a:t> SF 86, Schedule Fingerprints, </a:t>
                      </a:r>
                      <a:r>
                        <a:rPr lang="en-US" sz="1000" dirty="0"/>
                        <a:t>Complete</a:t>
                      </a:r>
                      <a:r>
                        <a:rPr lang="en-US" sz="1000" baseline="0" dirty="0"/>
                        <a:t> MN Form 1998-E, Await Online Portion Notice 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97176813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8591659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7575371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70825466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517147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Secret</a:t>
                      </a:r>
                      <a:endParaRPr lang="en-US" sz="1100"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206484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66920"/>
              </p:ext>
            </p:extLst>
          </p:nvPr>
        </p:nvGraphicFramePr>
        <p:xfrm>
          <a:off x="2528569" y="1050124"/>
          <a:ext cx="638682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524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305523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1305523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1305523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SECRET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TS-SCI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650" y="105012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319229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Medical</a:t>
            </a:r>
            <a:br>
              <a:rPr lang="en-US" dirty="0"/>
            </a:br>
            <a:r>
              <a:rPr lang="en-US" dirty="0"/>
              <a:t>Readiness NCO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 flipV="1">
            <a:off x="628650" y="1115229"/>
            <a:ext cx="2448560" cy="94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50960"/>
              </p:ext>
            </p:extLst>
          </p:nvPr>
        </p:nvGraphicFramePr>
        <p:xfrm>
          <a:off x="304800" y="2164080"/>
          <a:ext cx="8610601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328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374518">
                  <a:extLst>
                    <a:ext uri="{9D8B030D-6E8A-4147-A177-3AD203B41FA5}">
                      <a16:colId xmlns:a16="http://schemas.microsoft.com/office/drawing/2014/main" val="107484955"/>
                    </a:ext>
                  </a:extLst>
                </a:gridCol>
                <a:gridCol w="3021570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2737185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209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Readiness</a:t>
                      </a:r>
                      <a:r>
                        <a:rPr lang="en-US" sz="1000" baseline="0" dirty="0"/>
                        <a:t> Code</a:t>
                      </a:r>
                      <a:endParaRPr lang="en-US" sz="10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Fix</a:t>
                      </a:r>
                      <a:r>
                        <a:rPr lang="en-US" sz="1000" baseline="0" dirty="0"/>
                        <a:t> Plan</a:t>
                      </a:r>
                      <a:endParaRPr lang="en-US" sz="10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Status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Last</a:t>
                      </a:r>
                      <a:r>
                        <a:rPr lang="en-US" sz="1000" baseline="0" dirty="0"/>
                        <a:t> name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MRC-4, DRC-4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baseline="0" noProof="0" dirty="0"/>
                        <a:t> PHA Mem Portion @ FEB IDT, Attend FEB M/U AMR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MRC-4</a:t>
                      </a:r>
                      <a:r>
                        <a:rPr lang="en-US" sz="1000" baseline="0" dirty="0"/>
                        <a:t> (Dental, Vision, Hearing, </a:t>
                      </a:r>
                      <a:r>
                        <a:rPr lang="en-US" sz="1000" baseline="0" dirty="0" err="1"/>
                        <a:t>Imms</a:t>
                      </a:r>
                      <a:r>
                        <a:rPr lang="en-US" sz="1000" baseline="0" dirty="0"/>
                        <a:t>, DNA)</a:t>
                      </a:r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11458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9122163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4214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07421326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99966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2658421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499886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9407928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41707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53036495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5113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86447653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017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229427"/>
              </p:ext>
            </p:extLst>
          </p:nvPr>
        </p:nvGraphicFramePr>
        <p:xfrm>
          <a:off x="2306321" y="1115229"/>
          <a:ext cx="660907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674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21673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1121673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1121673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1121673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MRC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1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MRC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MRC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MRC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111522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825529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Pay Issues Flags</a:t>
            </a:r>
            <a:br>
              <a:rPr lang="en-US" dirty="0"/>
            </a:br>
            <a:r>
              <a:rPr lang="en-US" dirty="0"/>
              <a:t>Readiness NCO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 flipV="1">
            <a:off x="628650" y="1115229"/>
            <a:ext cx="2448560" cy="94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96581"/>
              </p:ext>
            </p:extLst>
          </p:nvPr>
        </p:nvGraphicFramePr>
        <p:xfrm>
          <a:off x="304800" y="2164080"/>
          <a:ext cx="8610601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328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374518">
                  <a:extLst>
                    <a:ext uri="{9D8B030D-6E8A-4147-A177-3AD203B41FA5}">
                      <a16:colId xmlns:a16="http://schemas.microsoft.com/office/drawing/2014/main" val="107484955"/>
                    </a:ext>
                  </a:extLst>
                </a:gridCol>
                <a:gridCol w="3021570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2737185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209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Issue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Fix</a:t>
                      </a:r>
                      <a:r>
                        <a:rPr lang="en-US" sz="1000" baseline="0" dirty="0"/>
                        <a:t> Plan</a:t>
                      </a:r>
                      <a:endParaRPr lang="en-US" sz="10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Status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Last</a:t>
                      </a:r>
                      <a:r>
                        <a:rPr lang="en-US" sz="1000" baseline="0" dirty="0"/>
                        <a:t> name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baseline="0" noProof="0" dirty="0"/>
                        <a:t>Submission to HCM, follow up on </a:t>
                      </a:r>
                      <a:r>
                        <a:rPr lang="en-US" sz="1000" u="none" strike="noStrike" baseline="0" noProof="0" dirty="0" err="1"/>
                        <a:t>xDATEx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At HCM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11458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9122163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4214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07421326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99966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82658421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499886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9407928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41707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53036495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5113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86447653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017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45909"/>
              </p:ext>
            </p:extLst>
          </p:nvPr>
        </p:nvGraphicFramePr>
        <p:xfrm>
          <a:off x="2306321" y="1115229"/>
          <a:ext cx="324405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674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21673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Issues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111522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1296295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ACFT and HT/WT</a:t>
            </a:r>
            <a:br>
              <a:rPr lang="en-US" dirty="0"/>
            </a:br>
            <a:r>
              <a:rPr lang="en-US" dirty="0"/>
              <a:t>Training NCO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2887" y="1484561"/>
            <a:ext cx="125314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ACFT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32688"/>
              </p:ext>
            </p:extLst>
          </p:nvPr>
        </p:nvGraphicFramePr>
        <p:xfrm>
          <a:off x="2290271" y="828917"/>
          <a:ext cx="58783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66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 Test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2572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28650" y="111522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656628"/>
              </p:ext>
            </p:extLst>
          </p:nvPr>
        </p:nvGraphicFramePr>
        <p:xfrm>
          <a:off x="340357" y="2114419"/>
          <a:ext cx="8610601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328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374518">
                  <a:extLst>
                    <a:ext uri="{9D8B030D-6E8A-4147-A177-3AD203B41FA5}">
                      <a16:colId xmlns:a16="http://schemas.microsoft.com/office/drawing/2014/main" val="107484955"/>
                    </a:ext>
                  </a:extLst>
                </a:gridCol>
                <a:gridCol w="3021570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2737185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209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PLT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SCORE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Fix Plan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Last</a:t>
                      </a:r>
                      <a:r>
                        <a:rPr lang="en-US" sz="1000" baseline="0" dirty="0"/>
                        <a:t> name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1PLT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baseline="0" noProof="0" dirty="0"/>
                        <a:t>200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Retake in OCT;</a:t>
                      </a:r>
                      <a:r>
                        <a:rPr lang="en-US" sz="1000" baseline="0" dirty="0"/>
                        <a:t> TRNG Plan with PSG</a:t>
                      </a:r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11458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5850179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845197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87070067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751229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61854843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16943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5654622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138090"/>
              </p:ext>
            </p:extLst>
          </p:nvPr>
        </p:nvGraphicFramePr>
        <p:xfrm>
          <a:off x="2317060" y="5110003"/>
          <a:ext cx="58783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66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997659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2572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46282" y="5547373"/>
            <a:ext cx="125314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HT/WT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8650" y="514402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1346199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WPNS QUAL</a:t>
            </a:r>
            <a:br>
              <a:rPr lang="en-US" dirty="0"/>
            </a:br>
            <a:r>
              <a:rPr lang="en-US" dirty="0"/>
              <a:t>Training NCO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" y="1525197"/>
            <a:ext cx="121123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WPNS QUAL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812944"/>
              </p:ext>
            </p:extLst>
          </p:nvPr>
        </p:nvGraphicFramePr>
        <p:xfrm>
          <a:off x="2103119" y="1041804"/>
          <a:ext cx="663447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985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Qual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6156"/>
              </p:ext>
            </p:extLst>
          </p:nvPr>
        </p:nvGraphicFramePr>
        <p:xfrm>
          <a:off x="248917" y="2118071"/>
          <a:ext cx="8610601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328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374518">
                  <a:extLst>
                    <a:ext uri="{9D8B030D-6E8A-4147-A177-3AD203B41FA5}">
                      <a16:colId xmlns:a16="http://schemas.microsoft.com/office/drawing/2014/main" val="107484955"/>
                    </a:ext>
                  </a:extLst>
                </a:gridCol>
                <a:gridCol w="3021570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2737185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209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PLT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SCORE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Fix Plan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Last</a:t>
                      </a:r>
                      <a:r>
                        <a:rPr lang="en-US" sz="1000" baseline="0" dirty="0"/>
                        <a:t> name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PLT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baseline="0" noProof="0" dirty="0"/>
                        <a:t>20</a:t>
                      </a: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Will </a:t>
                      </a:r>
                      <a:r>
                        <a:rPr lang="en-US" sz="1000" dirty="0" err="1"/>
                        <a:t>Qual</a:t>
                      </a:r>
                      <a:r>
                        <a:rPr lang="en-US" sz="1000" dirty="0"/>
                        <a:t> on</a:t>
                      </a:r>
                      <a:r>
                        <a:rPr lang="en-US" sz="1000" baseline="0" dirty="0"/>
                        <a:t> DATE and remedial training ON</a:t>
                      </a:r>
                      <a:endParaRPr lang="en-US" sz="10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11458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5850179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44272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39552419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475642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5734296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91459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3742894"/>
                  </a:ext>
                </a:extLst>
              </a:tr>
              <a:tr h="18142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/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latin typeface="Calibri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8012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0324" y="102379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281036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Schools</a:t>
            </a:r>
            <a:br>
              <a:rPr lang="en-US" dirty="0"/>
            </a:br>
            <a:r>
              <a:rPr lang="en-US" dirty="0"/>
              <a:t>Training NCO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A89F2E-56B5-4EA2-8F0B-1AEB8BFCE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21693"/>
              </p:ext>
            </p:extLst>
          </p:nvPr>
        </p:nvGraphicFramePr>
        <p:xfrm>
          <a:off x="173401" y="2270276"/>
          <a:ext cx="8564197" cy="3661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01">
                  <a:extLst>
                    <a:ext uri="{9D8B030D-6E8A-4147-A177-3AD203B41FA5}">
                      <a16:colId xmlns:a16="http://schemas.microsoft.com/office/drawing/2014/main" val="2301728500"/>
                    </a:ext>
                  </a:extLst>
                </a:gridCol>
                <a:gridCol w="866965">
                  <a:extLst>
                    <a:ext uri="{9D8B030D-6E8A-4147-A177-3AD203B41FA5}">
                      <a16:colId xmlns:a16="http://schemas.microsoft.com/office/drawing/2014/main" val="2508040279"/>
                    </a:ext>
                  </a:extLst>
                </a:gridCol>
                <a:gridCol w="585787">
                  <a:extLst>
                    <a:ext uri="{9D8B030D-6E8A-4147-A177-3AD203B41FA5}">
                      <a16:colId xmlns:a16="http://schemas.microsoft.com/office/drawing/2014/main" val="2838414500"/>
                    </a:ext>
                  </a:extLst>
                </a:gridCol>
                <a:gridCol w="328039">
                  <a:extLst>
                    <a:ext uri="{9D8B030D-6E8A-4147-A177-3AD203B41FA5}">
                      <a16:colId xmlns:a16="http://schemas.microsoft.com/office/drawing/2014/main" val="2489677045"/>
                    </a:ext>
                  </a:extLst>
                </a:gridCol>
                <a:gridCol w="679511">
                  <a:extLst>
                    <a:ext uri="{9D8B030D-6E8A-4147-A177-3AD203B41FA5}">
                      <a16:colId xmlns:a16="http://schemas.microsoft.com/office/drawing/2014/main" val="3500278760"/>
                    </a:ext>
                  </a:extLst>
                </a:gridCol>
                <a:gridCol w="620934">
                  <a:extLst>
                    <a:ext uri="{9D8B030D-6E8A-4147-A177-3AD203B41FA5}">
                      <a16:colId xmlns:a16="http://schemas.microsoft.com/office/drawing/2014/main" val="4262657484"/>
                    </a:ext>
                  </a:extLst>
                </a:gridCol>
                <a:gridCol w="796670">
                  <a:extLst>
                    <a:ext uri="{9D8B030D-6E8A-4147-A177-3AD203B41FA5}">
                      <a16:colId xmlns:a16="http://schemas.microsoft.com/office/drawing/2014/main" val="3092697164"/>
                    </a:ext>
                  </a:extLst>
                </a:gridCol>
                <a:gridCol w="468628">
                  <a:extLst>
                    <a:ext uri="{9D8B030D-6E8A-4147-A177-3AD203B41FA5}">
                      <a16:colId xmlns:a16="http://schemas.microsoft.com/office/drawing/2014/main" val="1453041624"/>
                    </a:ext>
                  </a:extLst>
                </a:gridCol>
                <a:gridCol w="726375">
                  <a:extLst>
                    <a:ext uri="{9D8B030D-6E8A-4147-A177-3AD203B41FA5}">
                      <a16:colId xmlns:a16="http://schemas.microsoft.com/office/drawing/2014/main" val="2973577668"/>
                    </a:ext>
                  </a:extLst>
                </a:gridCol>
                <a:gridCol w="656080">
                  <a:extLst>
                    <a:ext uri="{9D8B030D-6E8A-4147-A177-3AD203B41FA5}">
                      <a16:colId xmlns:a16="http://schemas.microsoft.com/office/drawing/2014/main" val="3611792582"/>
                    </a:ext>
                  </a:extLst>
                </a:gridCol>
                <a:gridCol w="2237707">
                  <a:extLst>
                    <a:ext uri="{9D8B030D-6E8A-4147-A177-3AD203B41FA5}">
                      <a16:colId xmlns:a16="http://schemas.microsoft.com/office/drawing/2014/main" val="947533130"/>
                    </a:ext>
                  </a:extLst>
                </a:gridCol>
              </a:tblGrid>
              <a:tr h="267017">
                <a:tc gridSpan="11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SCHOOLS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err="1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err="1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1602318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Rank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LAST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FIRST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MOS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DOR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ETS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SSD/DLC LVL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NCOES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GRADDATE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QUALIFIED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RESERVATIONS</a:t>
                      </a: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538549"/>
                  </a:ext>
                </a:extLst>
              </a:tr>
              <a:tr h="2791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CPL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NAME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NAME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11B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5/2/2019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5/1/2023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DLC1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BLC 20210601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4170506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59499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0401815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487921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0931214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927986"/>
                  </a:ext>
                </a:extLst>
              </a:tr>
              <a:tr h="252183"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9343719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03917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4572615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848828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8344373"/>
                  </a:ext>
                </a:extLst>
              </a:tr>
              <a:tr h="2670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/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4483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1525197"/>
            <a:ext cx="121123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DUTY MOSQ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692807"/>
              </p:ext>
            </p:extLst>
          </p:nvPr>
        </p:nvGraphicFramePr>
        <p:xfrm>
          <a:off x="2103119" y="1041804"/>
          <a:ext cx="663447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985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  <a:gridCol w="1125984">
                  <a:extLst>
                    <a:ext uri="{9D8B030D-6E8A-4147-A177-3AD203B41FA5}">
                      <a16:colId xmlns:a16="http://schemas.microsoft.com/office/drawing/2014/main" val="33911078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DMOSQ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0324" y="102379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2240992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  <a:br>
              <a:rPr lang="en-US" dirty="0"/>
            </a:br>
            <a:r>
              <a:rPr lang="en-US" dirty="0"/>
              <a:t>XO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6593" y="856194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OCIE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6591" y="4530534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GOVCC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60794"/>
              </p:ext>
            </p:extLst>
          </p:nvPr>
        </p:nvGraphicFramePr>
        <p:xfrm>
          <a:off x="401297" y="4917858"/>
          <a:ext cx="8341405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02991">
                  <a:extLst>
                    <a:ext uri="{9D8B030D-6E8A-4147-A177-3AD203B41FA5}">
                      <a16:colId xmlns:a16="http://schemas.microsoft.com/office/drawing/2014/main" val="2695802915"/>
                    </a:ext>
                  </a:extLst>
                </a:gridCol>
                <a:gridCol w="1868045">
                  <a:extLst>
                    <a:ext uri="{9D8B030D-6E8A-4147-A177-3AD203B41FA5}">
                      <a16:colId xmlns:a16="http://schemas.microsoft.com/office/drawing/2014/main" val="3481735990"/>
                    </a:ext>
                  </a:extLst>
                </a:gridCol>
                <a:gridCol w="4770369">
                  <a:extLst>
                    <a:ext uri="{9D8B030D-6E8A-4147-A177-3AD203B41FA5}">
                      <a16:colId xmlns:a16="http://schemas.microsoft.com/office/drawing/2014/main" val="3048487882"/>
                    </a:ext>
                  </a:extLst>
                </a:gridCol>
              </a:tblGrid>
              <a:tr h="191142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Name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Current Debt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Status/Comments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7094"/>
                  </a:ext>
                </a:extLst>
              </a:tr>
              <a:tr h="19114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JONES,</a:t>
                      </a:r>
                      <a:r>
                        <a:rPr lang="en-US" sz="1000" baseline="0" dirty="0"/>
                        <a:t> C.</a:t>
                      </a:r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$$$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Payment</a:t>
                      </a:r>
                      <a:r>
                        <a:rPr lang="en-US" sz="1000" baseline="0" dirty="0"/>
                        <a:t> Plan</a:t>
                      </a:r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385440"/>
                  </a:ext>
                </a:extLst>
              </a:tr>
              <a:tr h="19114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976990"/>
                  </a:ext>
                </a:extLst>
              </a:tr>
              <a:tr h="19114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03580"/>
                  </a:ext>
                </a:extLst>
              </a:tr>
              <a:tr h="19114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9530"/>
                  </a:ext>
                </a:extLst>
              </a:tr>
              <a:tr h="240154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7776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34775"/>
              </p:ext>
            </p:extLst>
          </p:nvPr>
        </p:nvGraphicFramePr>
        <p:xfrm>
          <a:off x="401297" y="1150302"/>
          <a:ext cx="8341406" cy="1569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7200">
                  <a:extLst>
                    <a:ext uri="{9D8B030D-6E8A-4147-A177-3AD203B41FA5}">
                      <a16:colId xmlns:a16="http://schemas.microsoft.com/office/drawing/2014/main" val="535734854"/>
                    </a:ext>
                  </a:extLst>
                </a:gridCol>
                <a:gridCol w="897444">
                  <a:extLst>
                    <a:ext uri="{9D8B030D-6E8A-4147-A177-3AD203B41FA5}">
                      <a16:colId xmlns:a16="http://schemas.microsoft.com/office/drawing/2014/main" val="2107257939"/>
                    </a:ext>
                  </a:extLst>
                </a:gridCol>
                <a:gridCol w="1431217">
                  <a:extLst>
                    <a:ext uri="{9D8B030D-6E8A-4147-A177-3AD203B41FA5}">
                      <a16:colId xmlns:a16="http://schemas.microsoft.com/office/drawing/2014/main" val="3486514928"/>
                    </a:ext>
                  </a:extLst>
                </a:gridCol>
                <a:gridCol w="1734324">
                  <a:extLst>
                    <a:ext uri="{9D8B030D-6E8A-4147-A177-3AD203B41FA5}">
                      <a16:colId xmlns:a16="http://schemas.microsoft.com/office/drawing/2014/main" val="1493726901"/>
                    </a:ext>
                  </a:extLst>
                </a:gridCol>
                <a:gridCol w="964599">
                  <a:extLst>
                    <a:ext uri="{9D8B030D-6E8A-4147-A177-3AD203B41FA5}">
                      <a16:colId xmlns:a16="http://schemas.microsoft.com/office/drawing/2014/main" val="3182609849"/>
                    </a:ext>
                  </a:extLst>
                </a:gridCol>
                <a:gridCol w="964599">
                  <a:extLst>
                    <a:ext uri="{9D8B030D-6E8A-4147-A177-3AD203B41FA5}">
                      <a16:colId xmlns:a16="http://schemas.microsoft.com/office/drawing/2014/main" val="2069332173"/>
                    </a:ext>
                  </a:extLst>
                </a:gridCol>
                <a:gridCol w="1442023">
                  <a:extLst>
                    <a:ext uri="{9D8B030D-6E8A-4147-A177-3AD203B41FA5}">
                      <a16:colId xmlns:a16="http://schemas.microsoft.com/office/drawing/2014/main" val="3550303067"/>
                    </a:ext>
                  </a:extLst>
                </a:gridCol>
              </a:tblGrid>
              <a:tr h="3827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Name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ETS Date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Showdown</a:t>
                      </a:r>
                      <a:r>
                        <a:rPr lang="en-US" sz="1100" baseline="0" dirty="0"/>
                        <a:t> Complete</a:t>
                      </a:r>
                      <a:endParaRPr lang="en-US" sz="11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Turn in</a:t>
                      </a:r>
                      <a:r>
                        <a:rPr lang="en-US" sz="1100" baseline="0" dirty="0"/>
                        <a:t> complete in ISM</a:t>
                      </a:r>
                      <a:endParaRPr lang="en-US" sz="11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SOC </a:t>
                      </a:r>
                    </a:p>
                    <a:p>
                      <a:pPr algn="ctr"/>
                      <a:r>
                        <a:rPr lang="en-US" sz="1100"/>
                        <a:t>Amount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FLIPL</a:t>
                      </a:r>
                      <a:r>
                        <a:rPr lang="en-US" sz="1100" baseline="0"/>
                        <a:t> </a:t>
                      </a:r>
                    </a:p>
                    <a:p>
                      <a:pPr algn="ctr"/>
                      <a:r>
                        <a:rPr lang="en-US" sz="1100" baseline="0"/>
                        <a:t>Amount</a:t>
                      </a:r>
                      <a:endParaRPr lang="en-US" sz="110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CIF</a:t>
                      </a:r>
                      <a:r>
                        <a:rPr lang="en-US" sz="1100" baseline="0" dirty="0"/>
                        <a:t> </a:t>
                      </a:r>
                    </a:p>
                    <a:p>
                      <a:pPr algn="ctr"/>
                      <a:r>
                        <a:rPr lang="en-US" sz="1100" dirty="0"/>
                        <a:t>Appointment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34686"/>
                  </a:ext>
                </a:extLst>
              </a:tr>
              <a:tr h="21874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LAST</a:t>
                      </a: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DATE</a:t>
                      </a: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/>
                        <a:t>YES</a:t>
                      </a: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N/A</a:t>
                      </a: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N/A</a:t>
                      </a: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N/A</a:t>
                      </a: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DATE</a:t>
                      </a: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550174"/>
                  </a:ext>
                </a:extLst>
              </a:tr>
              <a:tr h="21874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550985"/>
                  </a:ext>
                </a:extLst>
              </a:tr>
              <a:tr h="21874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937672"/>
                  </a:ext>
                </a:extLst>
              </a:tr>
              <a:tr h="21874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69441"/>
                  </a:ext>
                </a:extLst>
              </a:tr>
              <a:tr h="21874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3848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16592" y="2830347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Maintenance</a:t>
            </a: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CBB789C5-5B66-47EC-87A9-100E61B00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80742"/>
              </p:ext>
            </p:extLst>
          </p:nvPr>
        </p:nvGraphicFramePr>
        <p:xfrm>
          <a:off x="410693" y="3202135"/>
          <a:ext cx="8332009" cy="1295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31495">
                  <a:extLst>
                    <a:ext uri="{9D8B030D-6E8A-4147-A177-3AD203B41FA5}">
                      <a16:colId xmlns:a16="http://schemas.microsoft.com/office/drawing/2014/main" val="3333083338"/>
                    </a:ext>
                  </a:extLst>
                </a:gridCol>
                <a:gridCol w="2066838">
                  <a:extLst>
                    <a:ext uri="{9D8B030D-6E8A-4147-A177-3AD203B41FA5}">
                      <a16:colId xmlns:a16="http://schemas.microsoft.com/office/drawing/2014/main" val="1938675531"/>
                    </a:ext>
                  </a:extLst>
                </a:gridCol>
                <a:gridCol w="2066838">
                  <a:extLst>
                    <a:ext uri="{9D8B030D-6E8A-4147-A177-3AD203B41FA5}">
                      <a16:colId xmlns:a16="http://schemas.microsoft.com/office/drawing/2014/main" val="3733778595"/>
                    </a:ext>
                  </a:extLst>
                </a:gridCol>
                <a:gridCol w="2066838">
                  <a:extLst>
                    <a:ext uri="{9D8B030D-6E8A-4147-A177-3AD203B41FA5}">
                      <a16:colId xmlns:a16="http://schemas.microsoft.com/office/drawing/2014/main" val="215179373"/>
                    </a:ext>
                  </a:extLst>
                </a:gridCol>
              </a:tblGrid>
              <a:tr h="241377"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EQUIPMENT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ASSIGNED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OH QTY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 MAINT QTY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187921"/>
                  </a:ext>
                </a:extLst>
              </a:tr>
              <a:tr h="246905">
                <a:tc>
                  <a:txBody>
                    <a:bodyPr/>
                    <a:lstStyle/>
                    <a:p>
                      <a:r>
                        <a:rPr lang="en-US" sz="1100"/>
                        <a:t>AN/PVS-14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58683"/>
                  </a:ext>
                </a:extLst>
              </a:tr>
              <a:tr h="24690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u="none" strike="noStrike" noProof="0"/>
                        <a:t>ASIP RADIO</a:t>
                      </a:r>
                      <a:endParaRPr lang="en-US" sz="1100" b="0" i="0" u="none" strike="noStrike" noProof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790058"/>
                  </a:ext>
                </a:extLst>
              </a:tr>
              <a:tr h="24690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u="none" strike="noStrike" noProof="0" dirty="0"/>
                        <a:t>WPNS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22082"/>
                  </a:ext>
                </a:extLst>
              </a:tr>
              <a:tr h="24690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…….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317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1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78" y="-48159"/>
            <a:ext cx="7886700" cy="1325563"/>
          </a:xfrm>
        </p:spPr>
        <p:txBody>
          <a:bodyPr/>
          <a:lstStyle/>
          <a:p>
            <a:r>
              <a:rPr lang="en-US"/>
              <a:t>BCO UNIT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61285" y="1771650"/>
            <a:ext cx="0" cy="422910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143000" y="3829050"/>
            <a:ext cx="68580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607724" y="4114800"/>
            <a:ext cx="2993230" cy="357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defTabSz="685800">
              <a:buFont typeface="Arial" pitchFamily="34" charset="0"/>
              <a:buChar char="•"/>
              <a:defRPr/>
            </a:pPr>
            <a:endParaRPr lang="en-US" sz="825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685800">
              <a:defRPr/>
            </a:pPr>
            <a:endParaRPr lang="en-US" sz="9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588225" y="3963409"/>
            <a:ext cx="2501220" cy="288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2496" tIns="36248" rIns="72496" bIns="36248">
            <a:spAutoFit/>
          </a:bodyPr>
          <a:lstStyle/>
          <a:p>
            <a:pPr defTabSz="685800">
              <a:defRPr/>
            </a:pPr>
            <a:r>
              <a:rPr lang="en-US" sz="1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Issues/Concerns/Highlights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32702" y="4249158"/>
            <a:ext cx="421957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/>
                <a:cs typeface="Arial"/>
              </a:rPr>
              <a:t>G3 Sync cancelled - alternative contingency for BN? Need plan to sync with key leadership to refine FY22 and finalize FY23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/>
                <a:cs typeface="Arial"/>
              </a:rPr>
              <a:t>Jumpmaster Refresher transportation for SEP Operation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/>
              <a:cs typeface="Arial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6608"/>
              </p:ext>
            </p:extLst>
          </p:nvPr>
        </p:nvGraphicFramePr>
        <p:xfrm>
          <a:off x="97975" y="3886200"/>
          <a:ext cx="4438216" cy="2831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48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Equipment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and Readiness (S) and (R)</a:t>
                      </a:r>
                      <a:endParaRPr lang="en-US" sz="1400" b="1" u="sng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96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Major NMC</a:t>
                      </a:r>
                      <a:r>
                        <a:rPr lang="en-US" sz="1100" b="1" u="sng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Items</a:t>
                      </a:r>
                      <a:endParaRPr lang="en-US" sz="1100" b="1" u="sng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u="sn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u="sn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u="sng" kern="12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ITEM</a:t>
                      </a:r>
                    </a:p>
                    <a:p>
                      <a:pPr marL="0" algn="ctr" rtl="0" eaLnBrk="1" latinLnBrk="0" hangingPunct="1"/>
                      <a:r>
                        <a:rPr lang="en-US" sz="9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1)</a:t>
                      </a:r>
                      <a:r>
                        <a:rPr lang="en-US" sz="900" b="0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M1078 (B-07)</a:t>
                      </a:r>
                    </a:p>
                    <a:p>
                      <a:pPr algn="ctr"/>
                      <a:endParaRPr lang="en-US" sz="9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u="sng" kern="12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FAULT</a:t>
                      </a:r>
                    </a:p>
                    <a:p>
                      <a:pPr algn="ctr"/>
                      <a:r>
                        <a:rPr lang="en-US" sz="900" b="0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Deadline</a:t>
                      </a:r>
                    </a:p>
                    <a:p>
                      <a:pPr algn="ctr"/>
                      <a:r>
                        <a:rPr lang="en-US" sz="900" b="0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Parasitic Leak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u="sng" kern="12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COMPLETION DATE</a:t>
                      </a:r>
                    </a:p>
                    <a:p>
                      <a:pPr algn="ctr"/>
                      <a:r>
                        <a:rPr lang="en-US" sz="9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 UTES - TBD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844"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2) M249 (Qty 1)</a:t>
                      </a:r>
                      <a:endParaRPr lang="en-US" sz="900" b="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Retention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pin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Barrel release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lever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Parts on order - TBD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096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Top 3 Shortages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u="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844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</a:t>
                      </a:r>
                    </a:p>
                    <a:p>
                      <a:pPr algn="ctr"/>
                      <a:r>
                        <a:rPr lang="en-US" sz="900" b="0" kern="12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J68653 Illuminator Integrated: Small Arms Storm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Shortage</a:t>
                      </a:r>
                    </a:p>
                    <a:p>
                      <a:pPr algn="ctr"/>
                      <a:r>
                        <a:rPr lang="en-US" sz="900" b="1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34</a:t>
                      </a:r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Impact</a:t>
                      </a:r>
                    </a:p>
                    <a:p>
                      <a:pPr algn="ctr"/>
                      <a:r>
                        <a:rPr lang="en-US" sz="900" b="0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HIGH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64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P07968 Plotting Board Indirect Fire: M19 w/case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MODERATE</a:t>
                      </a: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135"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>
                          <a:latin typeface="Arial"/>
                          <a:cs typeface="Arial"/>
                        </a:rPr>
                        <a:t>W98825 Trailer Tank: 400 Gallon 1-½ ton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>
                          <a:latin typeface="Arial"/>
                          <a:cs typeface="Arial"/>
                        </a:rPr>
                        <a:t>1</a:t>
                      </a:r>
                      <a:endParaRPr lang="en-US" sz="1200" b="1" u="none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u="none" dirty="0">
                          <a:latin typeface="Arial"/>
                          <a:cs typeface="Arial"/>
                        </a:rPr>
                        <a:t>MODERATE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29959"/>
              </p:ext>
            </p:extLst>
          </p:nvPr>
        </p:nvGraphicFramePr>
        <p:xfrm>
          <a:off x="17252" y="923027"/>
          <a:ext cx="4599662" cy="3177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872">
                  <a:extLst>
                    <a:ext uri="{9D8B030D-6E8A-4147-A177-3AD203B41FA5}">
                      <a16:colId xmlns:a16="http://schemas.microsoft.com/office/drawing/2014/main" val="32866965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3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398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b="1" u="sng" dirty="0">
                          <a:latin typeface="Arial"/>
                          <a:cs typeface="Arial"/>
                        </a:rPr>
                        <a:t>MTOE</a:t>
                      </a:r>
                      <a:r>
                        <a:rPr lang="en-US" sz="1400" b="1" u="sng" baseline="0" dirty="0">
                          <a:latin typeface="Arial"/>
                          <a:cs typeface="Arial"/>
                        </a:rPr>
                        <a:t> Personnel (P)</a:t>
                      </a:r>
                      <a:endParaRPr lang="en-US" sz="1400" b="1" u="sng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3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u="sng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b="1" u="sng" dirty="0">
                          <a:latin typeface="Arial"/>
                          <a:cs typeface="Arial"/>
                        </a:rPr>
                        <a:t>Officer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u="sng">
                          <a:latin typeface="Arial"/>
                          <a:cs typeface="Arial"/>
                        </a:rPr>
                        <a:t>Warrant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u="sng">
                          <a:latin typeface="Arial"/>
                          <a:cs typeface="Arial"/>
                        </a:rPr>
                        <a:t>Enlisted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u="sng"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389">
                <a:tc gridSpan="2"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Authorized (AU)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131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389">
                <a:tc gridSpan="2"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Assigned (AS)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389">
                <a:tc gridSpan="2"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Available (AV)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389">
                <a:tc gridSpan="2"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Available DMOSQ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389">
                <a:tc gridSpan="7"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latin typeface="Arial"/>
                          <a:cs typeface="Arial"/>
                        </a:rPr>
                        <a:t>Personnel Not Available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389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latin typeface="Arial"/>
                          <a:cs typeface="Arial"/>
                        </a:rPr>
                        <a:t>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1" u="sng">
                          <a:latin typeface="Arial"/>
                          <a:cs typeface="Arial"/>
                        </a:rPr>
                        <a:t>UP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latin typeface="Arial"/>
                          <a:cs typeface="Arial"/>
                        </a:rPr>
                        <a:t>MDAV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latin typeface="Arial"/>
                          <a:cs typeface="Arial"/>
                        </a:rPr>
                        <a:t>092S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38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/>
                          <a:cs typeface="Arial"/>
                        </a:rPr>
                        <a:t>21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389">
                <a:tc gridSpan="7"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latin typeface="Arial"/>
                          <a:cs typeface="Arial"/>
                        </a:rPr>
                        <a:t>Top 3 Critical Vacancies (Vacant</a:t>
                      </a:r>
                      <a:r>
                        <a:rPr lang="en-US" sz="1100" b="1" u="sng" baseline="0" dirty="0">
                          <a:latin typeface="Arial"/>
                          <a:cs typeface="Arial"/>
                        </a:rPr>
                        <a:t> Since)</a:t>
                      </a:r>
                      <a:endParaRPr lang="en-US" sz="1100" b="1" u="sng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1126"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latin typeface="Arial"/>
                        </a:rPr>
                        <a:t>1-92Y3P (09JUL21)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100" baseline="0" dirty="0">
                          <a:latin typeface="Arial"/>
                          <a:cs typeface="Arial"/>
                        </a:rPr>
                        <a:t>12-11B2P(01SEP19)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/>
                          <a:cs typeface="Arial"/>
                        </a:rPr>
                        <a:t>7-11B3P (01SEP19)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592656"/>
              </p:ext>
            </p:extLst>
          </p:nvPr>
        </p:nvGraphicFramePr>
        <p:xfrm>
          <a:off x="4572000" y="982932"/>
          <a:ext cx="4338777" cy="2979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6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80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u="sng" dirty="0">
                          <a:latin typeface="Arial"/>
                          <a:cs typeface="Arial"/>
                        </a:rPr>
                        <a:t>Training (T)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404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>
                          <a:latin typeface="Arial"/>
                          <a:cs typeface="Arial"/>
                        </a:rPr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>
                          <a:latin typeface="Arial"/>
                          <a:cs typeface="Arial"/>
                        </a:rPr>
                        <a:t>Assess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>
                          <a:latin typeface="Arial"/>
                          <a:cs typeface="Arial"/>
                        </a:rPr>
                        <a:t>Projection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effectLst/>
                          <a:hlinkClick r:id="rId2"/>
                        </a:rPr>
                        <a:t>Conduct an Area Defense - Rifle Company (IBCT)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>
                          <a:latin typeface="Arial"/>
                          <a:cs typeface="Arial"/>
                        </a:rPr>
                        <a:t>P- (2022</a:t>
                      </a:r>
                      <a:r>
                        <a:rPr lang="en-US" sz="1000" b="0">
                          <a:latin typeface="Arial"/>
                          <a:cs typeface="Arial"/>
                        </a:rPr>
                        <a:t>)</a:t>
                      </a:r>
                      <a:endParaRPr lang="en-US" sz="1000" b="0" u="none">
                        <a:latin typeface="Arial"/>
                        <a:cs typeface="Arial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effectLst/>
                          <a:hlinkClick r:id="rId3"/>
                        </a:rPr>
                        <a:t>Conduct a Movement to Contact - Rifle Company (IBCT)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>
                          <a:latin typeface="Arial"/>
                          <a:cs typeface="Arial"/>
                        </a:rPr>
                        <a:t>P- (2022</a:t>
                      </a:r>
                      <a:r>
                        <a:rPr lang="en-US" sz="1000" b="0">
                          <a:latin typeface="Arial"/>
                          <a:cs typeface="Arial"/>
                        </a:rPr>
                        <a:t>)</a:t>
                      </a:r>
                      <a:endParaRPr lang="en-US" sz="1000" b="0" u="none">
                        <a:latin typeface="Arial"/>
                        <a:cs typeface="Arial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hlinkClick r:id="rId4"/>
                        </a:rPr>
                        <a:t>Conduct an Attack - Rifle Company (IBCT)</a:t>
                      </a:r>
                      <a:endParaRPr lang="en-US" sz="9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>
                          <a:latin typeface="Arial"/>
                          <a:cs typeface="Arial"/>
                        </a:rPr>
                        <a:t>P- (2022</a:t>
                      </a:r>
                      <a:r>
                        <a:rPr lang="en-US" sz="1000" b="0">
                          <a:latin typeface="Arial"/>
                          <a:cs typeface="Arial"/>
                        </a:rPr>
                        <a:t>)</a:t>
                      </a:r>
                      <a:endParaRPr lang="en-US" sz="1000" b="0" u="none">
                        <a:latin typeface="Arial"/>
                        <a:cs typeface="Arial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effectLst/>
                          <a:hlinkClick r:id="rId5"/>
                        </a:rPr>
                        <a:t>Conduct Area Security - Company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u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>
                          <a:latin typeface="Arial"/>
                          <a:cs typeface="Arial"/>
                        </a:rPr>
                        <a:t>P- (2022</a:t>
                      </a:r>
                      <a:r>
                        <a:rPr lang="en-US" sz="1000" b="0">
                          <a:latin typeface="Arial"/>
                          <a:cs typeface="Arial"/>
                        </a:rPr>
                        <a:t>)</a:t>
                      </a:r>
                      <a:endParaRPr lang="en-US" sz="1000" b="0" u="none">
                        <a:latin typeface="Arial"/>
                        <a:cs typeface="Arial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effectLst/>
                          <a:hlinkClick r:id="rId6"/>
                        </a:rPr>
                        <a:t>Conduct Expeditionary Deployment Operations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>
                          <a:latin typeface="Arial"/>
                          <a:cs typeface="Arial"/>
                        </a:rPr>
                        <a:t>P- (2022)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94782908"/>
                  </a:ext>
                </a:extLst>
              </a:tr>
              <a:tr h="280276">
                <a:tc gridSpan="3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1" u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Next Quarter</a:t>
                      </a:r>
                      <a:r>
                        <a:rPr lang="en-US" sz="1000" b="1" u="non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METL Training Focus</a:t>
                      </a:r>
                      <a:r>
                        <a:rPr lang="en-US" sz="1000" b="0" u="none" strike="noStrike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: Conduct an Attack (Squad level)</a:t>
                      </a:r>
                      <a:endParaRPr lang="en-US" sz="1000" b="0" u="none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u="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282">
                <a:tc gridSpan="3">
                  <a:txBody>
                    <a:bodyPr/>
                    <a:lstStyle/>
                    <a:p>
                      <a:pPr algn="l"/>
                      <a:r>
                        <a:rPr lang="en-US" sz="1000" b="1" u="none" dirty="0">
                          <a:latin typeface="Arial"/>
                          <a:cs typeface="Arial"/>
                        </a:rPr>
                        <a:t>Next Quarter Significant Training</a:t>
                      </a:r>
                      <a:r>
                        <a:rPr lang="en-US" sz="1000" b="1" u="none" baseline="0" dirty="0">
                          <a:latin typeface="Arial"/>
                          <a:cs typeface="Arial"/>
                        </a:rPr>
                        <a:t> Event:</a:t>
                      </a:r>
                      <a:r>
                        <a:rPr lang="en-US" sz="1000" b="0" u="none" baseline="0" dirty="0">
                          <a:latin typeface="Arial"/>
                          <a:cs typeface="Arial"/>
                        </a:rPr>
                        <a:t> JMR / ACFT / SUAS</a:t>
                      </a:r>
                      <a:endParaRPr lang="en-US" sz="1000" b="0" u="non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529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Drivers Licenses</a:t>
            </a:r>
            <a:br>
              <a:rPr lang="en-US" dirty="0"/>
            </a:br>
            <a:r>
              <a:rPr lang="en-US" dirty="0"/>
              <a:t>XO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4019068-B601-4313-8851-8D6D6AC1A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22698"/>
              </p:ext>
            </p:extLst>
          </p:nvPr>
        </p:nvGraphicFramePr>
        <p:xfrm>
          <a:off x="177799" y="2210329"/>
          <a:ext cx="8737599" cy="3755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456">
                  <a:extLst>
                    <a:ext uri="{9D8B030D-6E8A-4147-A177-3AD203B41FA5}">
                      <a16:colId xmlns:a16="http://schemas.microsoft.com/office/drawing/2014/main" val="4217790399"/>
                    </a:ext>
                  </a:extLst>
                </a:gridCol>
                <a:gridCol w="1406936">
                  <a:extLst>
                    <a:ext uri="{9D8B030D-6E8A-4147-A177-3AD203B41FA5}">
                      <a16:colId xmlns:a16="http://schemas.microsoft.com/office/drawing/2014/main" val="2689552544"/>
                    </a:ext>
                  </a:extLst>
                </a:gridCol>
                <a:gridCol w="703267">
                  <a:extLst>
                    <a:ext uri="{9D8B030D-6E8A-4147-A177-3AD203B41FA5}">
                      <a16:colId xmlns:a16="http://schemas.microsoft.com/office/drawing/2014/main" val="1381828941"/>
                    </a:ext>
                  </a:extLst>
                </a:gridCol>
                <a:gridCol w="514622">
                  <a:extLst>
                    <a:ext uri="{9D8B030D-6E8A-4147-A177-3AD203B41FA5}">
                      <a16:colId xmlns:a16="http://schemas.microsoft.com/office/drawing/2014/main" val="2006253446"/>
                    </a:ext>
                  </a:extLst>
                </a:gridCol>
                <a:gridCol w="514622">
                  <a:extLst>
                    <a:ext uri="{9D8B030D-6E8A-4147-A177-3AD203B41FA5}">
                      <a16:colId xmlns:a16="http://schemas.microsoft.com/office/drawing/2014/main" val="1851573640"/>
                    </a:ext>
                  </a:extLst>
                </a:gridCol>
                <a:gridCol w="777406">
                  <a:extLst>
                    <a:ext uri="{9D8B030D-6E8A-4147-A177-3AD203B41FA5}">
                      <a16:colId xmlns:a16="http://schemas.microsoft.com/office/drawing/2014/main" val="1720767608"/>
                    </a:ext>
                  </a:extLst>
                </a:gridCol>
                <a:gridCol w="755505">
                  <a:extLst>
                    <a:ext uri="{9D8B030D-6E8A-4147-A177-3AD203B41FA5}">
                      <a16:colId xmlns:a16="http://schemas.microsoft.com/office/drawing/2014/main" val="3782581388"/>
                    </a:ext>
                  </a:extLst>
                </a:gridCol>
                <a:gridCol w="547467">
                  <a:extLst>
                    <a:ext uri="{9D8B030D-6E8A-4147-A177-3AD203B41FA5}">
                      <a16:colId xmlns:a16="http://schemas.microsoft.com/office/drawing/2014/main" val="2371272882"/>
                    </a:ext>
                  </a:extLst>
                </a:gridCol>
                <a:gridCol w="448923">
                  <a:extLst>
                    <a:ext uri="{9D8B030D-6E8A-4147-A177-3AD203B41FA5}">
                      <a16:colId xmlns:a16="http://schemas.microsoft.com/office/drawing/2014/main" val="2047050598"/>
                    </a:ext>
                  </a:extLst>
                </a:gridCol>
                <a:gridCol w="613166">
                  <a:extLst>
                    <a:ext uri="{9D8B030D-6E8A-4147-A177-3AD203B41FA5}">
                      <a16:colId xmlns:a16="http://schemas.microsoft.com/office/drawing/2014/main" val="3197037396"/>
                    </a:ext>
                  </a:extLst>
                </a:gridCol>
                <a:gridCol w="1073039">
                  <a:extLst>
                    <a:ext uri="{9D8B030D-6E8A-4147-A177-3AD203B41FA5}">
                      <a16:colId xmlns:a16="http://schemas.microsoft.com/office/drawing/2014/main" val="499733820"/>
                    </a:ext>
                  </a:extLst>
                </a:gridCol>
                <a:gridCol w="1040190">
                  <a:extLst>
                    <a:ext uri="{9D8B030D-6E8A-4147-A177-3AD203B41FA5}">
                      <a16:colId xmlns:a16="http://schemas.microsoft.com/office/drawing/2014/main" val="2270298159"/>
                    </a:ext>
                  </a:extLst>
                </a:gridCol>
              </a:tblGrid>
              <a:tr h="310950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Drivers License Status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46716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PLT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Name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M1097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M1152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M1078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M149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Night Driving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PINTLE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NVD 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HAZMAT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AMMO HANDLER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</a:rPr>
                        <a:t>Instructor</a:t>
                      </a:r>
                    </a:p>
                    <a:p>
                      <a:pPr algn="ctr"/>
                      <a:r>
                        <a:rPr lang="en-US" sz="1100" b="1" dirty="0">
                          <a:effectLst/>
                        </a:rPr>
                        <a:t>Examiner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808005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1PLT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Last, First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X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X</a:t>
                      </a: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0967222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5766170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effectLst/>
                        <a:highlight>
                          <a:srgbClr val="FF0000"/>
                        </a:highlight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8122488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0009632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544818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3105270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8629963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9534591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3576622"/>
                  </a:ext>
                </a:extLst>
              </a:tr>
              <a:tr h="310950"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212586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33544"/>
              </p:ext>
            </p:extLst>
          </p:nvPr>
        </p:nvGraphicFramePr>
        <p:xfrm>
          <a:off x="3077209" y="1115229"/>
          <a:ext cx="5438141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604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11603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  <a:gridCol w="1111603">
                  <a:extLst>
                    <a:ext uri="{9D8B030D-6E8A-4147-A177-3AD203B41FA5}">
                      <a16:colId xmlns:a16="http://schemas.microsoft.com/office/drawing/2014/main" val="3646355470"/>
                    </a:ext>
                  </a:extLst>
                </a:gridCol>
                <a:gridCol w="1111603">
                  <a:extLst>
                    <a:ext uri="{9D8B030D-6E8A-4147-A177-3AD203B41FA5}">
                      <a16:colId xmlns:a16="http://schemas.microsoft.com/office/drawing/2014/main" val="1680115547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3PLT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9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111522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Status</a:t>
            </a:r>
          </a:p>
        </p:txBody>
      </p:sp>
    </p:spTree>
    <p:extLst>
      <p:ext uri="{BB962C8B-B14F-4D97-AF65-F5344CB8AC3E}">
        <p14:creationId xmlns:p14="http://schemas.microsoft.com/office/powerpoint/2010/main" val="338427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Full Time Support</a:t>
            </a:r>
            <a:br>
              <a:rPr lang="en-US" dirty="0"/>
            </a:br>
            <a:r>
              <a:rPr lang="en-US" dirty="0"/>
              <a:t>Readiness NCO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086" y="5242560"/>
            <a:ext cx="7886700" cy="1198879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200" dirty="0"/>
              <a:t>Issues (anything preventing deadline submission):</a:t>
            </a:r>
          </a:p>
          <a:p>
            <a:r>
              <a:rPr lang="en-US" sz="1200" dirty="0"/>
              <a:t>…</a:t>
            </a:r>
          </a:p>
          <a:p>
            <a:r>
              <a:rPr lang="en-US" sz="1200" dirty="0"/>
              <a:t>…</a:t>
            </a:r>
          </a:p>
          <a:p>
            <a:r>
              <a:rPr lang="en-US" sz="1200" dirty="0"/>
              <a:t>…</a:t>
            </a:r>
          </a:p>
          <a:p>
            <a:r>
              <a:rPr lang="en-US" sz="1200" dirty="0"/>
              <a:t>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5016"/>
              </p:ext>
            </p:extLst>
          </p:nvPr>
        </p:nvGraphicFramePr>
        <p:xfrm>
          <a:off x="553086" y="1228689"/>
          <a:ext cx="8037828" cy="3937875"/>
        </p:xfrm>
        <a:graphic>
          <a:graphicData uri="http://schemas.openxmlformats.org/drawingml/2006/table">
            <a:tbl>
              <a:tblPr/>
              <a:tblGrid>
                <a:gridCol w="2271194">
                  <a:extLst>
                    <a:ext uri="{9D8B030D-6E8A-4147-A177-3AD203B41FA5}">
                      <a16:colId xmlns:a16="http://schemas.microsoft.com/office/drawing/2014/main" val="810707965"/>
                    </a:ext>
                  </a:extLst>
                </a:gridCol>
                <a:gridCol w="540358">
                  <a:extLst>
                    <a:ext uri="{9D8B030D-6E8A-4147-A177-3AD203B41FA5}">
                      <a16:colId xmlns:a16="http://schemas.microsoft.com/office/drawing/2014/main" val="1231843489"/>
                    </a:ext>
                  </a:extLst>
                </a:gridCol>
                <a:gridCol w="1291794">
                  <a:extLst>
                    <a:ext uri="{9D8B030D-6E8A-4147-A177-3AD203B41FA5}">
                      <a16:colId xmlns:a16="http://schemas.microsoft.com/office/drawing/2014/main" val="1047738934"/>
                    </a:ext>
                  </a:extLst>
                </a:gridCol>
                <a:gridCol w="667005">
                  <a:extLst>
                    <a:ext uri="{9D8B030D-6E8A-4147-A177-3AD203B41FA5}">
                      <a16:colId xmlns:a16="http://schemas.microsoft.com/office/drawing/2014/main" val="3948070245"/>
                    </a:ext>
                  </a:extLst>
                </a:gridCol>
                <a:gridCol w="827423">
                  <a:extLst>
                    <a:ext uri="{9D8B030D-6E8A-4147-A177-3AD203B41FA5}">
                      <a16:colId xmlns:a16="http://schemas.microsoft.com/office/drawing/2014/main" val="1553229466"/>
                    </a:ext>
                  </a:extLst>
                </a:gridCol>
                <a:gridCol w="633232">
                  <a:extLst>
                    <a:ext uri="{9D8B030D-6E8A-4147-A177-3AD203B41FA5}">
                      <a16:colId xmlns:a16="http://schemas.microsoft.com/office/drawing/2014/main" val="1238659897"/>
                    </a:ext>
                  </a:extLst>
                </a:gridCol>
                <a:gridCol w="633232">
                  <a:extLst>
                    <a:ext uri="{9D8B030D-6E8A-4147-A177-3AD203B41FA5}">
                      <a16:colId xmlns:a16="http://schemas.microsoft.com/office/drawing/2014/main" val="678444349"/>
                    </a:ext>
                  </a:extLst>
                </a:gridCol>
                <a:gridCol w="633232">
                  <a:extLst>
                    <a:ext uri="{9D8B030D-6E8A-4147-A177-3AD203B41FA5}">
                      <a16:colId xmlns:a16="http://schemas.microsoft.com/office/drawing/2014/main" val="3784161712"/>
                    </a:ext>
                  </a:extLst>
                </a:gridCol>
                <a:gridCol w="540358">
                  <a:extLst>
                    <a:ext uri="{9D8B030D-6E8A-4147-A177-3AD203B41FA5}">
                      <a16:colId xmlns:a16="http://schemas.microsoft.com/office/drawing/2014/main" val="3213557734"/>
                    </a:ext>
                  </a:extLst>
                </a:gridCol>
              </a:tblGrid>
              <a:tr h="57380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2-134th IN BN SUSPENSE TRACKER</a:t>
                      </a:r>
                    </a:p>
                  </a:txBody>
                  <a:tcPr marL="5523" marR="5523" marT="5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414238"/>
                  </a:ext>
                </a:extLst>
              </a:tr>
              <a:tr h="45503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BCO </a:t>
                      </a:r>
                    </a:p>
                  </a:txBody>
                  <a:tcPr marL="5523" marR="5523" marT="5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940044"/>
                  </a:ext>
                </a:extLst>
              </a:tr>
              <a:tr h="200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FRAGO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DATE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 Comp.B CO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 Subm.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Comp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POC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BNPOC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460410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STEP Packets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21-25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679439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FY22 STEP Board Voter Selection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21-36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925445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AMMO 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OPS SGM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133418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DACFT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21-25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31-Aug-21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707072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Collection of Missing Contact Information 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21-37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591978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Compass Reports (S4 Only)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S4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394996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FY22 Strength Maintenance Planning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21-37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449223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Background Re-Investigations 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38768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FY23 YTB Development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21-36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10-Oct-21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504945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Airborne Ball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21-35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Mulitple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9433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Alpha &amp; Bravo Co. Personnel Moves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21-39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591291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Commander &amp; 1SG Course Registration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21-39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15-Oct-21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696589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Commander &amp; 1SG Course DAMPS/DTS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21-39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25-Oct-21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717710"/>
                  </a:ext>
                </a:extLst>
              </a:tr>
              <a:tr h="193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IDT Line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Estimates 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21-39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18-Sep-21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S4</a:t>
                      </a:r>
                    </a:p>
                  </a:txBody>
                  <a:tcPr marL="5523" marR="5523" marT="5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04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96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 Time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73785"/>
            <a:ext cx="7886700" cy="53473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Readiness NCO: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 </a:t>
            </a:r>
          </a:p>
          <a:p>
            <a:r>
              <a:rPr lang="en-US" dirty="0"/>
              <a:t>Training NCO 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  <a:p>
            <a:r>
              <a:rPr lang="en-US" dirty="0"/>
              <a:t>Supply Sergeant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  <a:p>
            <a:pPr lvl="1"/>
            <a:r>
              <a:rPr lang="en-US" dirty="0"/>
              <a:t>….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63572"/>
              </p:ext>
            </p:extLst>
          </p:nvPr>
        </p:nvGraphicFramePr>
        <p:xfrm>
          <a:off x="5284380" y="1179025"/>
          <a:ext cx="3434318" cy="1883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65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1187457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31385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LEAVE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Readiness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31385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7017"/>
                  </a:ext>
                </a:extLst>
              </a:tr>
              <a:tr h="31385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Supply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629380"/>
                  </a:ext>
                </a:extLst>
              </a:tr>
              <a:tr h="31385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31385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CMD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5-7SEP21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785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72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48" y="0"/>
            <a:ext cx="7886700" cy="1325563"/>
          </a:xfrm>
        </p:spPr>
        <p:txBody>
          <a:bodyPr/>
          <a:lstStyle/>
          <a:p>
            <a:r>
              <a:rPr lang="en-US" dirty="0"/>
              <a:t>Command Team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BF55E19-FC2D-48CE-BC8B-0DB4F7BB8F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58200" y="6624320"/>
            <a:ext cx="685800" cy="3048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dirty="0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5AA90E4-775F-4889-A02B-C80CDBD1C9B1}"/>
              </a:ext>
            </a:extLst>
          </p:cNvPr>
          <p:cNvCxnSpPr/>
          <p:nvPr/>
        </p:nvCxnSpPr>
        <p:spPr>
          <a:xfrm flipH="1">
            <a:off x="4370119" y="968521"/>
            <a:ext cx="3168" cy="556290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8289A5-3054-4C3D-BD59-99A7047C636D}"/>
              </a:ext>
            </a:extLst>
          </p:cNvPr>
          <p:cNvSpPr txBox="1"/>
          <p:nvPr/>
        </p:nvSpPr>
        <p:spPr>
          <a:xfrm>
            <a:off x="782632" y="88764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u="sng"/>
              <a:t>First Sergeant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C40601-F05F-43A8-A879-1D687ECB88C9}"/>
              </a:ext>
            </a:extLst>
          </p:cNvPr>
          <p:cNvSpPr txBox="1"/>
          <p:nvPr/>
        </p:nvSpPr>
        <p:spPr>
          <a:xfrm>
            <a:off x="5653508" y="88764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u="sng">
                <a:cs typeface="Calibri"/>
              </a:rPr>
              <a:t>Commander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6EB48E-AFE1-42EC-AFC8-F6FB3CC03142}"/>
              </a:ext>
            </a:extLst>
          </p:cNvPr>
          <p:cNvSpPr txBox="1"/>
          <p:nvPr/>
        </p:nvSpPr>
        <p:spPr>
          <a:xfrm>
            <a:off x="4568567" y="1256693"/>
            <a:ext cx="444760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SAFETY 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SHAR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DRAWs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CONOPS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Orders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OPD</a:t>
            </a:r>
          </a:p>
          <a:p>
            <a:pPr marL="285750" indent="-285750">
              <a:buFont typeface="Wingdings"/>
              <a:buChar char="q"/>
            </a:pPr>
            <a:r>
              <a:rPr lang="en-US" dirty="0">
                <a:cs typeface="Calibri"/>
              </a:rPr>
              <a:t>DO OUTS</a:t>
            </a:r>
          </a:p>
          <a:p>
            <a:pPr marL="742950" lvl="1" indent="-285750">
              <a:buFont typeface="Wingdings"/>
              <a:buChar char="q"/>
            </a:pPr>
            <a:endParaRPr lang="en-US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E9C34B-9C20-4B40-8A9B-482CE319234A}"/>
              </a:ext>
            </a:extLst>
          </p:cNvPr>
          <p:cNvSpPr txBox="1"/>
          <p:nvPr/>
        </p:nvSpPr>
        <p:spPr>
          <a:xfrm>
            <a:off x="-1" y="1256693"/>
            <a:ext cx="4370119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750" dirty="0"/>
              <a:t>Safety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50" dirty="0"/>
              <a:t>….</a:t>
            </a:r>
            <a:endParaRPr lang="en-US" sz="175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50" dirty="0">
                <a:cs typeface="Calibri"/>
              </a:rPr>
              <a:t>Field Uniform</a:t>
            </a: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50" dirty="0">
                <a:cs typeface="Calibri"/>
              </a:rPr>
              <a:t>…..</a:t>
            </a: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50" dirty="0">
                <a:cs typeface="Calibri"/>
              </a:rPr>
              <a:t>….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75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68310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55" y="0"/>
            <a:ext cx="7886700" cy="1325563"/>
          </a:xfrm>
        </p:spPr>
        <p:txBody>
          <a:bodyPr/>
          <a:lstStyle/>
          <a:p>
            <a:r>
              <a:rPr lang="en-US" dirty="0"/>
              <a:t>BCO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2" name="Group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592068"/>
              </p:ext>
            </p:extLst>
          </p:nvPr>
        </p:nvGraphicFramePr>
        <p:xfrm>
          <a:off x="0" y="1134210"/>
          <a:ext cx="9143999" cy="5892231"/>
        </p:xfrm>
        <a:graphic>
          <a:graphicData uri="http://schemas.openxmlformats.org/drawingml/2006/table">
            <a:tbl>
              <a:tblPr/>
              <a:tblGrid>
                <a:gridCol w="150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5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0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Drill Date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18 SEP 21 (M2)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15-17 OCT 21 (M6)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NOV 21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743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Location:</a:t>
                      </a:r>
                      <a:r>
                        <a:rPr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Home Station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Home Station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 IDT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Key Training Events: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Airborne Operation (FW)</a:t>
                      </a:r>
                    </a:p>
                    <a:p>
                      <a:pPr marL="109220" marR="0" lvl="0" indent="-1092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Inventories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Airborne Operation (RW)</a:t>
                      </a:r>
                    </a:p>
                    <a:p>
                      <a:pPr marL="109220" marR="0" lvl="0" indent="-10922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Squad/Section Training</a:t>
                      </a:r>
                    </a:p>
                    <a:p>
                      <a:pPr marL="109220" marR="0" lvl="0" indent="-10922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SUAS</a:t>
                      </a:r>
                    </a:p>
                    <a:p>
                      <a:pPr marL="109220" marR="0" lvl="0" indent="-10922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ACFT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lvl="0" indent="-1092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85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Decisive Operation</a:t>
                      </a:r>
                      <a:r>
                        <a:rPr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(Collective Training)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5570" marR="0" lvl="0" indent="-11557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latin typeface=" Arial"/>
                          <a:cs typeface="Arial"/>
                        </a:rPr>
                        <a:t>Airborne Operation (JMR) </a:t>
                      </a:r>
                    </a:p>
                    <a:p>
                      <a:pPr marL="115570" marR="0" lvl="0" indent="-11557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latin typeface=" Arial"/>
                          <a:cs typeface="Arial"/>
                        </a:rPr>
                        <a:t>Administrative</a:t>
                      </a:r>
                      <a:r>
                        <a:rPr lang="en-US" sz="900" baseline="0" dirty="0">
                          <a:latin typeface=" Arial"/>
                          <a:cs typeface="Arial"/>
                        </a:rPr>
                        <a:t> Actions</a:t>
                      </a:r>
                      <a:endParaRPr lang="en-US" sz="900" dirty="0">
                        <a:latin typeface=" 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sz="900" dirty="0">
                        <a:latin typeface=" 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Conduct Mission CMD Ops (071-BN-5100)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Team Obstacle Course Race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2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Shaping Operation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(Individual Training)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STEP Board preparation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OCIE Showdown Inspections cont.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Jumpmaster Proficiency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None/>
                      </a:pPr>
                      <a:endParaRPr lang="en-US" sz="900" b="0" kern="1200" baseline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CLS Class (needs coordinated with HHC)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Ruck: 4 mile 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Raven Operations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07-CO-1092 Conduct an Attack – Rifle Company (IBCT)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Initial Mortar gunner skills exams to identify mortar section positions.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Mount the mortar. Small and large deflections. refer- realign, reciprocal lay. FDC data sheets and computer record review. Plotting board training.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kern="1200" baseline="0" noProof="0" dirty="0">
                          <a:latin typeface="Arial"/>
                        </a:rPr>
                        <a:t>Processing CFF missions.</a:t>
                      </a:r>
                      <a:endParaRPr lang="en-US" sz="900" dirty="0">
                        <a:latin typeface="Arial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latin typeface=" 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900" b="0" i="0" u="none" strike="noStrike" kern="1200" baseline="0" dirty="0">
                        <a:solidFill>
                          <a:schemeClr val="tx1"/>
                        </a:solidFill>
                        <a:latin typeface=" 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Shaping Operation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(Leader Development)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NCODP Memo finalized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Command Philosophy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Counselings</a:t>
                      </a:r>
                      <a:endParaRPr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NCODP / STEP List Process</a:t>
                      </a: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OPD - OER/NCOERs 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endParaRPr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Shaping Operation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(Sustainment OPS)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/>
                        <a:buChar char="•"/>
                      </a:pP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Airborne Operation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</a:pPr>
                      <a:r>
                        <a:rPr lang="en-US" sz="900" b="0" kern="1200" baseline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ACFT (Company Level) MTS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</a:pPr>
                      <a:endParaRPr lang="en-US" sz="900" b="0" kern="1200" baseline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en-US" sz="900" b="0" kern="1200" baseline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 &amp; R Events: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Squad, PLT, CO meet and greet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5570" marR="0" lvl="0" indent="-11557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900" b="0" kern="1200" baseline="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5570" marR="0" lvl="0" indent="-11557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900" b="0" kern="1200" baseline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2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Key Resource Requirements: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AASF #1 Coordination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JAATT Request (49003)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ACE RFMSS Request?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BUS</a:t>
                      </a: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MTS</a:t>
                      </a: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 / CFF Trainer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RFMSS </a:t>
                      </a: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Request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ACFT Equipment from CAV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Master Raven Pilot Request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Chow plan established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23870"/>
            <a:ext cx="7886700" cy="1325563"/>
          </a:xfrm>
        </p:spPr>
        <p:txBody>
          <a:bodyPr/>
          <a:lstStyle/>
          <a:p>
            <a:r>
              <a:rPr lang="en-US" dirty="0"/>
              <a:t>Upcoming IDT</a:t>
            </a:r>
          </a:p>
        </p:txBody>
      </p:sp>
      <p:cxnSp>
        <p:nvCxnSpPr>
          <p:cNvPr id="4" name="Straight Connector 3"/>
          <p:cNvCxnSpPr>
            <a:endCxn id="6" idx="1"/>
          </p:cNvCxnSpPr>
          <p:nvPr/>
        </p:nvCxnSpPr>
        <p:spPr>
          <a:xfrm flipH="1">
            <a:off x="4544145" y="1257933"/>
            <a:ext cx="9701" cy="50532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82881" y="5508315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RESOURCES REQ'D/ ISSUE/CONCERNS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4145" y="5895670"/>
            <a:ext cx="456719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Resources Required:</a:t>
            </a:r>
            <a:r>
              <a:rPr lang="en-US" sz="1200" b="1" dirty="0">
                <a:latin typeface="Calibri"/>
                <a:cs typeface="Arial"/>
              </a:rPr>
              <a:t> </a:t>
            </a:r>
            <a:r>
              <a:rPr lang="en-US" sz="1200" dirty="0">
                <a:latin typeface="Calibri"/>
                <a:cs typeface="Arial"/>
              </a:rPr>
              <a:t>……</a:t>
            </a:r>
            <a:endParaRPr 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Issues:</a:t>
            </a:r>
            <a:r>
              <a:rPr lang="en-US" sz="1200" b="1" dirty="0">
                <a:latin typeface="Calibri"/>
                <a:cs typeface="Arial"/>
              </a:rPr>
              <a:t> </a:t>
            </a:r>
            <a:r>
              <a:rPr lang="en-US" sz="1200" dirty="0">
                <a:latin typeface="Calibri"/>
                <a:cs typeface="Arial"/>
              </a:rPr>
              <a:t>……</a:t>
            </a:r>
            <a:endParaRPr 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Concerns:</a:t>
            </a:r>
            <a:r>
              <a:rPr lang="en-US" sz="1200" b="1" dirty="0">
                <a:latin typeface="Calibri"/>
                <a:cs typeface="Arial"/>
              </a:rPr>
              <a:t> </a:t>
            </a:r>
            <a:r>
              <a:rPr lang="en-US" sz="1200" dirty="0">
                <a:latin typeface="Calibri"/>
                <a:cs typeface="Arial"/>
              </a:rPr>
              <a:t>…….</a:t>
            </a:r>
            <a:endParaRPr 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Arial" pitchFamily="34" charset="0"/>
            </a:endParaRPr>
          </a:p>
          <a:p>
            <a:pPr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    </a:t>
            </a:r>
            <a:r>
              <a:rPr lang="en-US" sz="1200" dirty="0">
                <a:latin typeface="Calibri"/>
                <a:cs typeface="Arial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8568" y="3511296"/>
            <a:ext cx="45720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222170"/>
              </p:ext>
            </p:extLst>
          </p:nvPr>
        </p:nvGraphicFramePr>
        <p:xfrm>
          <a:off x="45280" y="3556781"/>
          <a:ext cx="44524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09">
                  <a:extLst>
                    <a:ext uri="{9D8B030D-6E8A-4147-A177-3AD203B41FA5}">
                      <a16:colId xmlns:a16="http://schemas.microsoft.com/office/drawing/2014/main" val="202930624"/>
                    </a:ext>
                  </a:extLst>
                </a:gridCol>
                <a:gridCol w="1113109">
                  <a:extLst>
                    <a:ext uri="{9D8B030D-6E8A-4147-A177-3AD203B41FA5}">
                      <a16:colId xmlns:a16="http://schemas.microsoft.com/office/drawing/2014/main" val="2846307796"/>
                    </a:ext>
                  </a:extLst>
                </a:gridCol>
                <a:gridCol w="1113109">
                  <a:extLst>
                    <a:ext uri="{9D8B030D-6E8A-4147-A177-3AD203B41FA5}">
                      <a16:colId xmlns:a16="http://schemas.microsoft.com/office/drawing/2014/main" val="190225152"/>
                    </a:ext>
                  </a:extLst>
                </a:gridCol>
                <a:gridCol w="1113109">
                  <a:extLst>
                    <a:ext uri="{9D8B030D-6E8A-4147-A177-3AD203B41FA5}">
                      <a16:colId xmlns:a16="http://schemas.microsoft.com/office/drawing/2014/main" val="4269230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%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2369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6432" y="980934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MISSION/CONCEPT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2333" y="3986517"/>
            <a:ext cx="44445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0448" y="4108820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OPERATIONAL TIMELINE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532292" y="5405894"/>
            <a:ext cx="44445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13980"/>
              </p:ext>
            </p:extLst>
          </p:nvPr>
        </p:nvGraphicFramePr>
        <p:xfrm>
          <a:off x="4628744" y="1322831"/>
          <a:ext cx="4415112" cy="372682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15112">
                  <a:extLst>
                    <a:ext uri="{9D8B030D-6E8A-4147-A177-3AD203B41FA5}">
                      <a16:colId xmlns:a16="http://schemas.microsoft.com/office/drawing/2014/main" val="1412307099"/>
                    </a:ext>
                  </a:extLst>
                </a:gridCol>
              </a:tblGrid>
              <a:tr h="372682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Mission Statement</a:t>
                      </a:r>
                      <a:endParaRPr lang="en-US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baseline="0" noProof="0" dirty="0">
                          <a:solidFill>
                            <a:schemeClr val="tx1"/>
                          </a:solidFill>
                        </a:rPr>
                        <a:t>Phase 1 (20-22 APR)</a:t>
                      </a:r>
                      <a:endParaRPr lang="en-US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The purpose of this phase is to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baseline="0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Key Tasks in Phase 1:</a:t>
                      </a: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</a:rPr>
                        <a:t> </a:t>
                      </a:r>
                      <a:endParaRPr lang="en-US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Task 1 </a:t>
                      </a: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Task 2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1" u="none" strike="noStrike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baseline="0" noProof="0" dirty="0">
                          <a:solidFill>
                            <a:schemeClr val="tx1"/>
                          </a:solidFill>
                        </a:rPr>
                        <a:t>Phase 2 (Friday-Saturday, 23-24 APR)</a:t>
                      </a:r>
                      <a:endParaRPr lang="en-US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The purpose of this phase is to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baseline="0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Key Tasks in Phase 2: </a:t>
                      </a:r>
                      <a:endParaRPr lang="en-US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Task 1 </a:t>
                      </a: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Task 2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1" u="none" strike="noStrike" baseline="0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1" u="none" strike="noStrike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baseline="0" noProof="0" dirty="0">
                          <a:solidFill>
                            <a:schemeClr val="tx1"/>
                          </a:solidFill>
                        </a:rPr>
                        <a:t>Phase 3 (Sunday, 25 APR)</a:t>
                      </a:r>
                      <a:endParaRPr lang="en-US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</a:rPr>
                        <a:t>The purpose of this phase is to pro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Key Tasks in Phase 2: 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Task 1</a:t>
                      </a:r>
                      <a:endParaRPr lang="en-US" sz="900" b="0" i="0" u="none" strike="noStrike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900" b="0" i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Task 2</a:t>
                      </a:r>
                      <a:endParaRPr lang="en-US" sz="9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6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81316"/>
              </p:ext>
            </p:extLst>
          </p:nvPr>
        </p:nvGraphicFramePr>
        <p:xfrm>
          <a:off x="29271" y="1343814"/>
          <a:ext cx="4397659" cy="174217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28237">
                  <a:extLst>
                    <a:ext uri="{9D8B030D-6E8A-4147-A177-3AD203B41FA5}">
                      <a16:colId xmlns:a16="http://schemas.microsoft.com/office/drawing/2014/main" val="2324221380"/>
                    </a:ext>
                  </a:extLst>
                </a:gridCol>
                <a:gridCol w="653908">
                  <a:extLst>
                    <a:ext uri="{9D8B030D-6E8A-4147-A177-3AD203B41FA5}">
                      <a16:colId xmlns:a16="http://schemas.microsoft.com/office/drawing/2014/main" val="605450954"/>
                    </a:ext>
                  </a:extLst>
                </a:gridCol>
                <a:gridCol w="602566">
                  <a:extLst>
                    <a:ext uri="{9D8B030D-6E8A-4147-A177-3AD203B41FA5}">
                      <a16:colId xmlns:a16="http://schemas.microsoft.com/office/drawing/2014/main" val="3116606976"/>
                    </a:ext>
                  </a:extLst>
                </a:gridCol>
                <a:gridCol w="628237">
                  <a:extLst>
                    <a:ext uri="{9D8B030D-6E8A-4147-A177-3AD203B41FA5}">
                      <a16:colId xmlns:a16="http://schemas.microsoft.com/office/drawing/2014/main" val="2332704291"/>
                    </a:ext>
                  </a:extLst>
                </a:gridCol>
                <a:gridCol w="628237">
                  <a:extLst>
                    <a:ext uri="{9D8B030D-6E8A-4147-A177-3AD203B41FA5}">
                      <a16:colId xmlns:a16="http://schemas.microsoft.com/office/drawing/2014/main" val="2670632603"/>
                    </a:ext>
                  </a:extLst>
                </a:gridCol>
                <a:gridCol w="628237">
                  <a:extLst>
                    <a:ext uri="{9D8B030D-6E8A-4147-A177-3AD203B41FA5}">
                      <a16:colId xmlns:a16="http://schemas.microsoft.com/office/drawing/2014/main" val="532335345"/>
                    </a:ext>
                  </a:extLst>
                </a:gridCol>
                <a:gridCol w="628237">
                  <a:extLst>
                    <a:ext uri="{9D8B030D-6E8A-4147-A177-3AD203B41FA5}">
                      <a16:colId xmlns:a16="http://schemas.microsoft.com/office/drawing/2014/main" val="1836603680"/>
                    </a:ext>
                  </a:extLst>
                </a:gridCol>
              </a:tblGrid>
              <a:tr h="230009">
                <a:tc gridSpan="7"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Projected Combat</a:t>
                      </a:r>
                      <a:r>
                        <a:rPr lang="en-US" sz="1050" baseline="0" dirty="0"/>
                        <a:t> Power for IDT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02072"/>
                  </a:ext>
                </a:extLst>
              </a:tr>
              <a:tr h="256270">
                <a:tc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1PLT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2PLT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3PLT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HQ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622978"/>
                  </a:ext>
                </a:extLst>
              </a:tr>
              <a:tr h="23000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/>
                        <a:t>Pax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5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183060"/>
                  </a:ext>
                </a:extLst>
              </a:tr>
              <a:tr h="230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Assign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257922"/>
                  </a:ext>
                </a:extLst>
              </a:tr>
              <a:tr h="223039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/>
                        <a:t>Equip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547528"/>
                  </a:ext>
                </a:extLst>
              </a:tr>
              <a:tr h="223039">
                <a:tc v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535934"/>
                  </a:ext>
                </a:extLst>
              </a:tr>
              <a:tr h="2423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MTOE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0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09923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A8901B7-F2B8-4E0F-80D7-BB8B49627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43588"/>
              </p:ext>
            </p:extLst>
          </p:nvPr>
        </p:nvGraphicFramePr>
        <p:xfrm>
          <a:off x="29271" y="4478955"/>
          <a:ext cx="4493729" cy="1958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468">
                  <a:extLst>
                    <a:ext uri="{9D8B030D-6E8A-4147-A177-3AD203B41FA5}">
                      <a16:colId xmlns:a16="http://schemas.microsoft.com/office/drawing/2014/main" val="3001480573"/>
                    </a:ext>
                  </a:extLst>
                </a:gridCol>
                <a:gridCol w="1599392">
                  <a:extLst>
                    <a:ext uri="{9D8B030D-6E8A-4147-A177-3AD203B41FA5}">
                      <a16:colId xmlns:a16="http://schemas.microsoft.com/office/drawing/2014/main" val="51169879"/>
                    </a:ext>
                  </a:extLst>
                </a:gridCol>
                <a:gridCol w="1286869">
                  <a:extLst>
                    <a:ext uri="{9D8B030D-6E8A-4147-A177-3AD203B41FA5}">
                      <a16:colId xmlns:a16="http://schemas.microsoft.com/office/drawing/2014/main" val="3152205164"/>
                    </a:ext>
                  </a:extLst>
                </a:gridCol>
              </a:tblGrid>
              <a:tr h="394386"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kern="1200" dirty="0">
                          <a:effectLst/>
                        </a:rPr>
                        <a:t>DATE</a:t>
                      </a:r>
                      <a:endParaRPr lang="en-US" dirty="0"/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kern="1200" dirty="0">
                          <a:effectLst/>
                        </a:rPr>
                        <a:t>DATE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kern="1200" baseline="0" dirty="0">
                          <a:effectLst/>
                        </a:rPr>
                        <a:t>DATE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06839"/>
                  </a:ext>
                </a:extLst>
              </a:tr>
              <a:tr h="1564035">
                <a:tc>
                  <a:txBody>
                    <a:bodyPr/>
                    <a:lstStyle/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kern="1200" dirty="0">
                          <a:effectLst/>
                        </a:rPr>
                        <a:t>0600: …</a:t>
                      </a:r>
                    </a:p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kern="1200" dirty="0">
                          <a:effectLst/>
                        </a:rPr>
                        <a:t>….</a:t>
                      </a:r>
                    </a:p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kern="1200" dirty="0">
                          <a:effectLst/>
                        </a:rPr>
                        <a:t>….</a:t>
                      </a:r>
                    </a:p>
                    <a:p>
                      <a:pPr marL="17145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endParaRPr lang="en-US" sz="900" b="1" kern="12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i="0" u="none" strike="noStrike" kern="1200" noProof="0" dirty="0">
                          <a:effectLst/>
                          <a:latin typeface="Calibri"/>
                        </a:rPr>
                        <a:t>0700</a:t>
                      </a:r>
                      <a:r>
                        <a:rPr lang="en-US" sz="900" b="1" i="0" u="none" strike="noStrike" kern="1200" baseline="0" noProof="0" dirty="0">
                          <a:effectLst/>
                          <a:latin typeface="Calibri"/>
                        </a:rPr>
                        <a:t> …. </a:t>
                      </a:r>
                    </a:p>
                    <a:p>
                      <a:pPr marL="17145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i="0" u="none" strike="noStrike" kern="1200" baseline="0" noProof="0" dirty="0">
                          <a:effectLst/>
                          <a:latin typeface="Calibri"/>
                        </a:rPr>
                        <a:t>…..</a:t>
                      </a:r>
                      <a:endParaRPr lang="en-US" sz="900" b="1" i="0" u="none" strike="noStrike" kern="1200" noProof="0" dirty="0">
                        <a:effectLst/>
                        <a:latin typeface="Calibri"/>
                      </a:endParaRPr>
                    </a:p>
                    <a:p>
                      <a:pPr marL="17145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endParaRPr lang="en-US" sz="900" b="1" i="0" u="none" strike="noStrike" kern="1200" noProof="0" dirty="0">
                        <a:effectLst/>
                        <a:latin typeface="Calibri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kern="1200" noProof="0" dirty="0">
                        <a:effectLst/>
                        <a:latin typeface="Calibri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kern="1200" noProof="0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i="0" u="none" strike="noStrike" kern="1200" baseline="0" noProof="0" dirty="0">
                          <a:effectLst/>
                          <a:latin typeface="Calibri"/>
                        </a:rPr>
                        <a:t>0700…..</a:t>
                      </a:r>
                    </a:p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kern="1200" baseline="0" dirty="0">
                          <a:effectLst/>
                        </a:rPr>
                        <a:t>1630: Dismissal</a:t>
                      </a:r>
                    </a:p>
                    <a:p>
                      <a:pPr marL="171450" indent="-17145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900" b="1" kern="1200" baseline="0" dirty="0">
                          <a:effectLst/>
                        </a:rPr>
                        <a:t>…..</a:t>
                      </a: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04259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79983" y="988850"/>
            <a:ext cx="3296233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Combat Power</a:t>
            </a:r>
          </a:p>
        </p:txBody>
      </p:sp>
    </p:spTree>
    <p:extLst>
      <p:ext uri="{BB962C8B-B14F-4D97-AF65-F5344CB8AC3E}">
        <p14:creationId xmlns:p14="http://schemas.microsoft.com/office/powerpoint/2010/main" val="2023952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BCO Timeline Synch Next IDT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72464"/>
              </p:ext>
            </p:extLst>
          </p:nvPr>
        </p:nvGraphicFramePr>
        <p:xfrm>
          <a:off x="-4" y="1088121"/>
          <a:ext cx="9144009" cy="5769877"/>
        </p:xfrm>
        <a:graphic>
          <a:graphicData uri="http://schemas.openxmlformats.org/drawingml/2006/table">
            <a:tbl>
              <a:tblPr/>
              <a:tblGrid>
                <a:gridCol w="719879">
                  <a:extLst>
                    <a:ext uri="{9D8B030D-6E8A-4147-A177-3AD203B41FA5}">
                      <a16:colId xmlns:a16="http://schemas.microsoft.com/office/drawing/2014/main" val="4264396254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4176263015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3214503128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3487153779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2864536080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3378793664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1440273210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2542085275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1747225864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2709678130"/>
                    </a:ext>
                  </a:extLst>
                </a:gridCol>
                <a:gridCol w="842413">
                  <a:extLst>
                    <a:ext uri="{9D8B030D-6E8A-4147-A177-3AD203B41FA5}">
                      <a16:colId xmlns:a16="http://schemas.microsoft.com/office/drawing/2014/main" val="395878796"/>
                    </a:ext>
                  </a:extLst>
                </a:gridCol>
              </a:tblGrid>
              <a:tr h="126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HQ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1PLT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2PLT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3PLT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FTS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685594"/>
                  </a:ext>
                </a:extLst>
              </a:tr>
              <a:tr h="1306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CPT Carr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1SGMeyers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1PL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PSG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2PL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PSG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3PL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PSG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XO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5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 gridSpan="10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457868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55712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7538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73195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33362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38419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87815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1774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76288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 Report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55910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 Meeting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665168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</a:t>
                      </a:r>
                    </a:p>
                  </a:txBody>
                  <a:tcPr marL="3526" marR="3526" marT="3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2592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Counseling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CMD Office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SQD Time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TRNG Area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09285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4791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4886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PLT Time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Drill Floor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30438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32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FTS Office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348731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662018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92466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79652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59305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10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@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0646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6741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13776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57612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07629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3977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8896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15619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194913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55287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447372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008011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18937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50876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26" marR="3526" marT="3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047436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gridSpan="10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CB9CA"/>
                    </a:solidFill>
                  </a:tcPr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98228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994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22641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19138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587175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94580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41808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704874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326626"/>
                  </a:ext>
                </a:extLst>
              </a:tr>
              <a:tr h="117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</a:t>
                      </a:r>
                    </a:p>
                  </a:txBody>
                  <a:tcPr marL="3526" marR="3526" marT="3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3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90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35" y="109727"/>
            <a:ext cx="7886700" cy="879681"/>
          </a:xfrm>
        </p:spPr>
        <p:txBody>
          <a:bodyPr/>
          <a:lstStyle/>
          <a:p>
            <a:r>
              <a:rPr lang="en-US" dirty="0"/>
              <a:t>HQ/FTS</a:t>
            </a:r>
            <a:br>
              <a:rPr lang="en-US" dirty="0"/>
            </a:br>
            <a:r>
              <a:rPr lang="en-US" dirty="0"/>
              <a:t>XO: 1LT Perry 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030223"/>
            <a:ext cx="9144000" cy="3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flipH="1">
            <a:off x="4572760" y="1068323"/>
            <a:ext cx="1" cy="53141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4047490"/>
            <a:ext cx="9130283" cy="9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27690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ISSUES/CONCERNS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22644" y="1113378"/>
            <a:ext cx="288965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EQUIP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6343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4731" y="1117381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099" y="1470176"/>
            <a:ext cx="4534661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"/>
                <a:cs typeface="Arial"/>
              </a:rPr>
              <a:t># PAX Available / # PAX Attending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Attending School: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Not Attending: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HT/WT Flag</a:t>
            </a:r>
          </a:p>
          <a:p>
            <a:pPr lvl="1"/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3985" y="1420560"/>
            <a:ext cx="4646001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Inventory Plan: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SI: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10687" y="4522613"/>
            <a:ext cx="451959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Resource Concerns: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Shortfalls/challenges that will impede achievement of assigned/key tasks: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99" y="4522612"/>
            <a:ext cx="4534661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Specified Tasks:</a:t>
            </a:r>
            <a:endParaRPr lang="en-US" sz="1100" dirty="0">
              <a:ea typeface="+mn-lt"/>
              <a:cs typeface="+mn-lt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PLT TRNG: 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SGT TRNG: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Counseling: </a:t>
            </a:r>
            <a:endParaRPr lang="en-US" sz="1100" dirty="0">
              <a:latin typeface="Calibri"/>
              <a:ea typeface="+mn-lt"/>
              <a:cs typeface="Calibri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Physical Training Plan: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NCOPD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Schools:</a:t>
            </a:r>
            <a:r>
              <a:rPr lang="en-US" sz="1100" dirty="0">
                <a:latin typeface="Arial"/>
                <a:cs typeface="Arial"/>
              </a:rPr>
              <a:t> Refer to TNCO Slides</a:t>
            </a: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868437"/>
              </p:ext>
            </p:extLst>
          </p:nvPr>
        </p:nvGraphicFramePr>
        <p:xfrm>
          <a:off x="4985119" y="2027453"/>
          <a:ext cx="370454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NMC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48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MBTR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MEDICAL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PVS14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latin typeface="Arial"/>
                          <a:cs typeface="Arial"/>
                        </a:rPr>
                        <a:t>Vehicles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57993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14298"/>
              </p:ext>
            </p:extLst>
          </p:nvPr>
        </p:nvGraphicFramePr>
        <p:xfrm>
          <a:off x="133731" y="2819313"/>
          <a:ext cx="430529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1358211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64769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MOSQ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WPNS</a:t>
                      </a:r>
                      <a:r>
                        <a:rPr lang="en-US" sz="7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QUAL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Evals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7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5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1PLT- BCO</a:t>
            </a:r>
            <a:br>
              <a:rPr lang="en-US" dirty="0"/>
            </a:br>
            <a:r>
              <a:rPr lang="en-US" dirty="0"/>
              <a:t>PL: TBD</a:t>
            </a:r>
          </a:p>
        </p:txBody>
      </p:sp>
      <p:sp>
        <p:nvSpPr>
          <p:cNvPr id="17" name="object 5"/>
          <p:cNvSpPr/>
          <p:nvPr/>
        </p:nvSpPr>
        <p:spPr>
          <a:xfrm>
            <a:off x="761" y="1030223"/>
            <a:ext cx="9144000" cy="3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8" name="Straight Connector 17"/>
          <p:cNvCxnSpPr>
            <a:stCxn id="17" idx="2"/>
          </p:cNvCxnSpPr>
          <p:nvPr/>
        </p:nvCxnSpPr>
        <p:spPr>
          <a:xfrm flipH="1">
            <a:off x="4572760" y="1068323"/>
            <a:ext cx="1" cy="53141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4047490"/>
            <a:ext cx="9130283" cy="9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27690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ISSUES/CONCERNS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22644" y="1113378"/>
            <a:ext cx="288965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EQUIP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6343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4731" y="1117381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099" y="1470176"/>
            <a:ext cx="4534661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"/>
                <a:cs typeface="Arial"/>
              </a:rPr>
              <a:t># PAX Available / # PAX Attending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Attending School: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Not Attending: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HT/WT Flag 0</a:t>
            </a:r>
          </a:p>
          <a:p>
            <a:pPr lvl="1"/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33985" y="1420560"/>
            <a:ext cx="4646001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Inventory Plan: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SI: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10687" y="4522613"/>
            <a:ext cx="451959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Resource Concerns: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Shortfalls/challenges that will impede achievement of assigned/key tasks: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099" y="4522612"/>
            <a:ext cx="4534661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Specified Tasks:</a:t>
            </a:r>
            <a:endParaRPr lang="en-US" sz="1100" dirty="0">
              <a:ea typeface="+mn-lt"/>
              <a:cs typeface="+mn-lt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PLT TRNG: 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SGT TRNG: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Counseling: </a:t>
            </a:r>
            <a:endParaRPr lang="en-US" sz="1100" dirty="0">
              <a:latin typeface="Calibri"/>
              <a:ea typeface="+mn-lt"/>
              <a:cs typeface="Calibri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Physical Training Plan: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NCOPD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Schools:</a:t>
            </a:r>
            <a:r>
              <a:rPr lang="en-US" sz="1100" dirty="0">
                <a:latin typeface="Arial"/>
                <a:cs typeface="Arial"/>
              </a:rPr>
              <a:t> Refer to TNCO Slides</a:t>
            </a: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97238"/>
              </p:ext>
            </p:extLst>
          </p:nvPr>
        </p:nvGraphicFramePr>
        <p:xfrm>
          <a:off x="4985119" y="2027453"/>
          <a:ext cx="370454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NMC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48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MBTR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MEDICAL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PVS14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latin typeface="Arial"/>
                          <a:cs typeface="Arial"/>
                        </a:rPr>
                        <a:t>Vehicles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5799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54805"/>
              </p:ext>
            </p:extLst>
          </p:nvPr>
        </p:nvGraphicFramePr>
        <p:xfrm>
          <a:off x="133731" y="2819313"/>
          <a:ext cx="430529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1358211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64769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MOSQ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WPNS</a:t>
                      </a:r>
                      <a:r>
                        <a:rPr lang="en-US" sz="7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QUAL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Evals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7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4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2PLT –BCO</a:t>
            </a:r>
            <a:br>
              <a:rPr lang="en-US" dirty="0"/>
            </a:br>
            <a:r>
              <a:rPr lang="en-US" dirty="0"/>
              <a:t>PL: TBD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3985" y="1018224"/>
            <a:ext cx="4646001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5"/>
          <p:cNvSpPr/>
          <p:nvPr/>
        </p:nvSpPr>
        <p:spPr>
          <a:xfrm>
            <a:off x="761" y="1030223"/>
            <a:ext cx="9144000" cy="3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8" name="Straight Connector 17"/>
          <p:cNvCxnSpPr>
            <a:stCxn id="17" idx="2"/>
          </p:cNvCxnSpPr>
          <p:nvPr/>
        </p:nvCxnSpPr>
        <p:spPr>
          <a:xfrm flipH="1">
            <a:off x="4572760" y="1068323"/>
            <a:ext cx="1" cy="53141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4047490"/>
            <a:ext cx="9130283" cy="9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27690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ISSUES/CONCERNS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22644" y="1113378"/>
            <a:ext cx="288965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EQUIP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6343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4731" y="1117381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099" y="1470176"/>
            <a:ext cx="4534661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"/>
                <a:cs typeface="Arial"/>
              </a:rPr>
              <a:t># PAX Available / # PAX Attending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Attending School: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Not Attending: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HT/WT Flag</a:t>
            </a:r>
          </a:p>
          <a:p>
            <a:pPr lvl="1"/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33985" y="1420560"/>
            <a:ext cx="4646001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Inventory Plan: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SI: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10687" y="4522613"/>
            <a:ext cx="451959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Resource Concerns: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Shortfalls/challenges that will impede achievement of assigned/key tasks: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099" y="4522612"/>
            <a:ext cx="4534661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Specified Tasks:</a:t>
            </a:r>
            <a:endParaRPr lang="en-US" sz="1100" dirty="0">
              <a:ea typeface="+mn-lt"/>
              <a:cs typeface="+mn-lt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PLT TRNG: 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SGT TRNG: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Counseling: </a:t>
            </a:r>
            <a:endParaRPr lang="en-US" sz="1100" dirty="0">
              <a:latin typeface="Calibri"/>
              <a:ea typeface="+mn-lt"/>
              <a:cs typeface="Calibri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Physical Training Plan: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NCOPD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Schools:</a:t>
            </a:r>
            <a:r>
              <a:rPr lang="en-US" sz="1100" dirty="0">
                <a:latin typeface="Arial"/>
                <a:cs typeface="Arial"/>
              </a:rPr>
              <a:t> Refer to TNCO Slides</a:t>
            </a: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97238"/>
              </p:ext>
            </p:extLst>
          </p:nvPr>
        </p:nvGraphicFramePr>
        <p:xfrm>
          <a:off x="4985119" y="2027453"/>
          <a:ext cx="370454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NMC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48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MBTR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MEDICAL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PVS14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latin typeface="Arial"/>
                          <a:cs typeface="Arial"/>
                        </a:rPr>
                        <a:t>Vehicles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5799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54805"/>
              </p:ext>
            </p:extLst>
          </p:nvPr>
        </p:nvGraphicFramePr>
        <p:xfrm>
          <a:off x="133731" y="2819313"/>
          <a:ext cx="430529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1358211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64769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MOSQ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WPNS</a:t>
                      </a:r>
                      <a:r>
                        <a:rPr lang="en-US" sz="7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QUAL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Evals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7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4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3PLT – BCO</a:t>
            </a:r>
            <a:br>
              <a:rPr lang="en-US" dirty="0"/>
            </a:br>
            <a:r>
              <a:rPr lang="en-US" dirty="0"/>
              <a:t>PL: VACANT</a:t>
            </a:r>
          </a:p>
        </p:txBody>
      </p:sp>
      <p:sp>
        <p:nvSpPr>
          <p:cNvPr id="17" name="object 5"/>
          <p:cNvSpPr/>
          <p:nvPr/>
        </p:nvSpPr>
        <p:spPr>
          <a:xfrm>
            <a:off x="761" y="1030223"/>
            <a:ext cx="9144000" cy="3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8" name="Straight Connector 17"/>
          <p:cNvCxnSpPr>
            <a:stCxn id="17" idx="2"/>
          </p:cNvCxnSpPr>
          <p:nvPr/>
        </p:nvCxnSpPr>
        <p:spPr>
          <a:xfrm flipH="1">
            <a:off x="4572760" y="1068323"/>
            <a:ext cx="1" cy="53141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4047490"/>
            <a:ext cx="9130283" cy="9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27690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ISSUES/CONCERNS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22644" y="1113378"/>
            <a:ext cx="288965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EQUIP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6343" y="4136136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4731" y="1117381"/>
            <a:ext cx="2819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099" y="1470176"/>
            <a:ext cx="4534661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"/>
                <a:cs typeface="Arial"/>
              </a:rPr>
              <a:t># PAX Available / # PAX Attending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Attending School: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PAX Not Attending: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HT/WT Flag</a:t>
            </a:r>
          </a:p>
          <a:p>
            <a:pPr lvl="1"/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33985" y="1420560"/>
            <a:ext cx="4646001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Inventory Plan: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SI: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endParaRPr lang="en-US" sz="14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10687" y="4522613"/>
            <a:ext cx="451959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Resource Concerns: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/>
                <a:cs typeface="Arial"/>
              </a:rPr>
              <a:t>Shortfalls/challenges that will impede achievement of assigned/key tasks: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099" y="4522612"/>
            <a:ext cx="4534661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Specified Tasks:</a:t>
            </a:r>
            <a:endParaRPr lang="en-US" sz="1100" dirty="0">
              <a:ea typeface="+mn-lt"/>
              <a:cs typeface="+mn-lt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PLT TRNG: 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SGT TRNG: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Counseling: </a:t>
            </a:r>
            <a:endParaRPr lang="en-US" sz="1100" dirty="0">
              <a:latin typeface="Calibri"/>
              <a:ea typeface="+mn-lt"/>
              <a:cs typeface="Calibri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Physical Training Plan: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Calibri"/>
                <a:cs typeface="Calibri"/>
              </a:rPr>
              <a:t>NCOPD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1100" b="1" dirty="0">
                <a:latin typeface="Arial"/>
                <a:cs typeface="Arial"/>
              </a:rPr>
              <a:t>Schools:</a:t>
            </a:r>
            <a:r>
              <a:rPr lang="en-US" sz="1100" dirty="0">
                <a:latin typeface="Arial"/>
                <a:cs typeface="Arial"/>
              </a:rPr>
              <a:t> Refer to TNCO Slides</a:t>
            </a:r>
            <a:endParaRPr lang="en-US" sz="1100" dirty="0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97238"/>
              </p:ext>
            </p:extLst>
          </p:nvPr>
        </p:nvGraphicFramePr>
        <p:xfrm>
          <a:off x="4985119" y="2027453"/>
          <a:ext cx="370454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3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NMC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48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MBTR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latin typeface="Arial"/>
                          <a:cs typeface="Arial"/>
                        </a:rPr>
                        <a:t>MEDICAL</a:t>
                      </a:r>
                      <a:endParaRPr lang="en-US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PVS14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latin typeface="Arial"/>
                          <a:cs typeface="Arial"/>
                        </a:rPr>
                        <a:t>Vehicles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>
                          <a:latin typeface="Arial"/>
                          <a:cs typeface="Arial"/>
                        </a:rPr>
                        <a:t>FMC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No 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5799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54805"/>
              </p:ext>
            </p:extLst>
          </p:nvPr>
        </p:nvGraphicFramePr>
        <p:xfrm>
          <a:off x="133731" y="2819313"/>
          <a:ext cx="430529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1358211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520635443"/>
                    </a:ext>
                  </a:extLst>
                </a:gridCol>
                <a:gridCol w="647699">
                  <a:extLst>
                    <a:ext uri="{9D8B030D-6E8A-4147-A177-3AD203B41FA5}">
                      <a16:colId xmlns:a16="http://schemas.microsoft.com/office/drawing/2014/main" val="3151410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MOSQ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WPNS</a:t>
                      </a:r>
                      <a:r>
                        <a:rPr lang="en-US" sz="700" b="1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QUAL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Evals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7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Auth</a:t>
                      </a:r>
                      <a:endParaRPr lang="en-US" sz="7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700" i="0" dirty="0">
                          <a:latin typeface="Arial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4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i="0" dirty="0">
                          <a:latin typeface="Arial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85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bc1090-7b5c-4fcf-a3b0-878f5576a26d" xsi:nil="true"/>
    <lcf76f155ced4ddcb4097134ff3c332f xmlns="ecbc945c-418a-4868-9e08-298a4a2f7d3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8EDA3C17899438CD4B7CEFCCA216B" ma:contentTypeVersion="14" ma:contentTypeDescription="Create a new document." ma:contentTypeScope="" ma:versionID="d1184a4a5bf414f4dc87dcda272f9c7e">
  <xsd:schema xmlns:xsd="http://www.w3.org/2001/XMLSchema" xmlns:xs="http://www.w3.org/2001/XMLSchema" xmlns:p="http://schemas.microsoft.com/office/2006/metadata/properties" xmlns:ns2="ecbc945c-418a-4868-9e08-298a4a2f7d3c" xmlns:ns3="01bc1090-7b5c-4fcf-a3b0-878f5576a26d" targetNamespace="http://schemas.microsoft.com/office/2006/metadata/properties" ma:root="true" ma:fieldsID="3bcb5ad587cb5ac27d60ae0469ccef43" ns2:_="" ns3:_="">
    <xsd:import namespace="ecbc945c-418a-4868-9e08-298a4a2f7d3c"/>
    <xsd:import namespace="01bc1090-7b5c-4fcf-a3b0-878f5576a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c945c-418a-4868-9e08-298a4a2f7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1090-7b5c-4fcf-a3b0-878f5576a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808b449-cc1d-430a-a5d4-6af605d2a62c}" ma:internalName="TaxCatchAll" ma:showField="CatchAllData" ma:web="01bc1090-7b5c-4fcf-a3b0-878f5576a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04DB-301B-4F95-933F-5F4680C0D0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19CF81-9247-4C13-BD06-47FFB1953025}">
  <ds:schemaRefs>
    <ds:schemaRef ds:uri="http://purl.org/dc/elements/1.1/"/>
    <ds:schemaRef ds:uri="ecbc945c-418a-4868-9e08-298a4a2f7d3c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01bc1090-7b5c-4fcf-a3b0-878f5576a26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411767D-C09E-4872-B73E-9C5BC9373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c945c-418a-4868-9e08-298a4a2f7d3c"/>
    <ds:schemaRef ds:uri="01bc1090-7b5c-4fcf-a3b0-878f5576a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2579</Words>
  <Application>Microsoft Office PowerPoint</Application>
  <PresentationFormat>On-screen Show (4:3)</PresentationFormat>
  <Paragraphs>1530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 Arial</vt:lpstr>
      <vt:lpstr>Arial</vt:lpstr>
      <vt:lpstr>Arial,Sans-Serif</vt:lpstr>
      <vt:lpstr>Calibri</vt:lpstr>
      <vt:lpstr>Wingdings</vt:lpstr>
      <vt:lpstr>Office Theme</vt:lpstr>
      <vt:lpstr>BCO Company  Running Estimates</vt:lpstr>
      <vt:lpstr>BCO UNIT</vt:lpstr>
      <vt:lpstr>BCO UNIT</vt:lpstr>
      <vt:lpstr>Upcoming IDT</vt:lpstr>
      <vt:lpstr>BCO Timeline Synch Next IDT</vt:lpstr>
      <vt:lpstr>HQ/FTS XO: 1LT Perry </vt:lpstr>
      <vt:lpstr>1PLT- BCO PL: TBD</vt:lpstr>
      <vt:lpstr>2PLT –BCO PL: TBD</vt:lpstr>
      <vt:lpstr>3PLT – BCO PL: VACANT</vt:lpstr>
      <vt:lpstr>Following IDT</vt:lpstr>
      <vt:lpstr>BCO Retention 1SG</vt:lpstr>
      <vt:lpstr>Evaluations 1SG</vt:lpstr>
      <vt:lpstr>Clearances Readiness NCO</vt:lpstr>
      <vt:lpstr>Medical Readiness NCO</vt:lpstr>
      <vt:lpstr>Pay Issues Flags Readiness NCO</vt:lpstr>
      <vt:lpstr>ACFT and HT/WT Training NCO</vt:lpstr>
      <vt:lpstr>WPNS QUAL Training NCO</vt:lpstr>
      <vt:lpstr>Schools Training NCO</vt:lpstr>
      <vt:lpstr>Maintenance XO</vt:lpstr>
      <vt:lpstr>Drivers Licenses XO</vt:lpstr>
      <vt:lpstr>Full Time Support Readiness NCO</vt:lpstr>
      <vt:lpstr>Full Time Support</vt:lpstr>
      <vt:lpstr>Command Team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BCO Company Running Estimates</dc:title>
  <dc:creator>CARR, JOSHUA D 1LT MIL NG NGB ARNG</dc:creator>
  <cp:lastModifiedBy>Carr, Joshua D CPT USARMY NG NGB (USA)</cp:lastModifiedBy>
  <cp:revision>35</cp:revision>
  <dcterms:created xsi:type="dcterms:W3CDTF">2021-08-24T18:53:40Z</dcterms:created>
  <dcterms:modified xsi:type="dcterms:W3CDTF">2022-09-07T18:51:07Z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  <property fmtid="{D5CDD505-2E9C-101B-9397-08002B2CF9AE}" pid="3" name="MediaServiceImageTags">
    <vt:lpwstr/>
  </property>
</Properties>
</file>